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notesMasterIdLst>
    <p:notesMasterId r:id="rId80"/>
  </p:notesMasterIdLst>
  <p:sldIdLst>
    <p:sldId id="256" r:id="rId2"/>
    <p:sldId id="344" r:id="rId3"/>
    <p:sldId id="355" r:id="rId4"/>
    <p:sldId id="357" r:id="rId5"/>
    <p:sldId id="346" r:id="rId6"/>
    <p:sldId id="345" r:id="rId7"/>
    <p:sldId id="347" r:id="rId8"/>
    <p:sldId id="348" r:id="rId9"/>
    <p:sldId id="349" r:id="rId10"/>
    <p:sldId id="350" r:id="rId11"/>
    <p:sldId id="351" r:id="rId12"/>
    <p:sldId id="353" r:id="rId13"/>
    <p:sldId id="361" r:id="rId14"/>
    <p:sldId id="363" r:id="rId15"/>
    <p:sldId id="390" r:id="rId16"/>
    <p:sldId id="362" r:id="rId17"/>
    <p:sldId id="364" r:id="rId18"/>
    <p:sldId id="365" r:id="rId19"/>
    <p:sldId id="366" r:id="rId20"/>
    <p:sldId id="367" r:id="rId21"/>
    <p:sldId id="360" r:id="rId22"/>
    <p:sldId id="372" r:id="rId23"/>
    <p:sldId id="388" r:id="rId24"/>
    <p:sldId id="258" r:id="rId25"/>
    <p:sldId id="384" r:id="rId26"/>
    <p:sldId id="337" r:id="rId27"/>
    <p:sldId id="338" r:id="rId28"/>
    <p:sldId id="336" r:id="rId29"/>
    <p:sldId id="386" r:id="rId30"/>
    <p:sldId id="339" r:id="rId31"/>
    <p:sldId id="340" r:id="rId32"/>
    <p:sldId id="341" r:id="rId33"/>
    <p:sldId id="359" r:id="rId34"/>
    <p:sldId id="343" r:id="rId35"/>
    <p:sldId id="358" r:id="rId36"/>
    <p:sldId id="374" r:id="rId37"/>
    <p:sldId id="375" r:id="rId38"/>
    <p:sldId id="376" r:id="rId39"/>
    <p:sldId id="377" r:id="rId40"/>
    <p:sldId id="378" r:id="rId41"/>
    <p:sldId id="379" r:id="rId42"/>
    <p:sldId id="380" r:id="rId43"/>
    <p:sldId id="381" r:id="rId44"/>
    <p:sldId id="383" r:id="rId45"/>
    <p:sldId id="382" r:id="rId46"/>
    <p:sldId id="322" r:id="rId47"/>
    <p:sldId id="370" r:id="rId48"/>
    <p:sldId id="323" r:id="rId49"/>
    <p:sldId id="371" r:id="rId50"/>
    <p:sldId id="310" r:id="rId51"/>
    <p:sldId id="311" r:id="rId52"/>
    <p:sldId id="259" r:id="rId53"/>
    <p:sldId id="263" r:id="rId54"/>
    <p:sldId id="300" r:id="rId55"/>
    <p:sldId id="314" r:id="rId56"/>
    <p:sldId id="327" r:id="rId57"/>
    <p:sldId id="328" r:id="rId58"/>
    <p:sldId id="329" r:id="rId59"/>
    <p:sldId id="330" r:id="rId60"/>
    <p:sldId id="296" r:id="rId61"/>
    <p:sldId id="276" r:id="rId62"/>
    <p:sldId id="277" r:id="rId63"/>
    <p:sldId id="278" r:id="rId64"/>
    <p:sldId id="279" r:id="rId65"/>
    <p:sldId id="280" r:id="rId66"/>
    <p:sldId id="281" r:id="rId67"/>
    <p:sldId id="368" r:id="rId68"/>
    <p:sldId id="282" r:id="rId69"/>
    <p:sldId id="284" r:id="rId70"/>
    <p:sldId id="285" r:id="rId71"/>
    <p:sldId id="286" r:id="rId72"/>
    <p:sldId id="306" r:id="rId73"/>
    <p:sldId id="307" r:id="rId74"/>
    <p:sldId id="289" r:id="rId75"/>
    <p:sldId id="308" r:id="rId76"/>
    <p:sldId id="385" r:id="rId77"/>
    <p:sldId id="369" r:id="rId78"/>
    <p:sldId id="290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2370" autoAdjust="0"/>
    <p:restoredTop sz="94621" autoAdjust="0"/>
  </p:normalViewPr>
  <p:slideViewPr>
    <p:cSldViewPr>
      <p:cViewPr varScale="1">
        <p:scale>
          <a:sx n="75" d="100"/>
          <a:sy n="75" d="100"/>
        </p:scale>
        <p:origin x="59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843021085088895E-2"/>
          <c:y val="3.0950857559756628E-2"/>
          <c:w val="0.90470047954598853"/>
          <c:h val="0.759769737481538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Просечна месечна нето
зарада по запосленом
(без пореза и доприноса)</c:v>
                </c:pt>
              </c:strCache>
            </c:strRef>
          </c:tx>
          <c:spPr>
            <a:gradFill rotWithShape="1">
              <a:gsLst>
                <a:gs pos="0">
                  <a:schemeClr val="accent1"/>
                </a:gs>
                <a:gs pos="90000">
                  <a:schemeClr val="accent1">
                    <a:shade val="100000"/>
                  </a:schemeClr>
                </a:gs>
                <a:gs pos="100000">
                  <a:schemeClr val="accent1">
                    <a:shade val="85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1750" dist="25400" dir="5400000" rotWithShape="0">
                <a:srgbClr val="000000">
                  <a:alpha val="50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217F-4206-B1EE-BFD51F430CB2}"/>
              </c:ext>
            </c:extLst>
          </c:dPt>
          <c:cat>
            <c:strRef>
              <c:f>Sheet1!$A$2:$A$4</c:f>
              <c:strCache>
                <c:ptCount val="3"/>
                <c:pt idx="0">
                  <c:v>Београд 1</c:v>
                </c:pt>
                <c:pt idx="1">
                  <c:v>Суботица 2</c:v>
                </c:pt>
                <c:pt idx="2">
                  <c:v>Лесковац  3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72202</c:v>
                </c:pt>
                <c:pt idx="1">
                  <c:v>53774</c:v>
                </c:pt>
                <c:pt idx="2">
                  <c:v>46363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17F-4206-B1EE-BFD51F430C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Нова потрошачка корпа </c:v>
                </c:pt>
              </c:strCache>
            </c:strRef>
          </c:tx>
          <c:spPr>
            <a:gradFill rotWithShape="1">
              <a:gsLst>
                <a:gs pos="0">
                  <a:schemeClr val="accent2"/>
                </a:gs>
                <a:gs pos="90000">
                  <a:schemeClr val="accent2">
                    <a:shade val="100000"/>
                  </a:schemeClr>
                </a:gs>
                <a:gs pos="100000">
                  <a:schemeClr val="accent2">
                    <a:shade val="85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1750" dist="25400" dir="5400000" rotWithShape="0">
                <a:srgbClr val="000000">
                  <a:alpha val="50000"/>
                </a:srgbClr>
              </a:outerShdw>
            </a:effectLst>
          </c:spPr>
          <c:invertIfNegative val="0"/>
          <c:cat>
            <c:strRef>
              <c:f>Sheet1!$A$2:$A$4</c:f>
              <c:strCache>
                <c:ptCount val="3"/>
                <c:pt idx="0">
                  <c:v>Београд 1</c:v>
                </c:pt>
                <c:pt idx="1">
                  <c:v>Суботица 2</c:v>
                </c:pt>
                <c:pt idx="2">
                  <c:v>Лесковац  3</c:v>
                </c:pt>
              </c:strCache>
            </c:strRef>
          </c:cat>
          <c:val>
            <c:numRef>
              <c:f>Sheet1!$C$2:$C$4</c:f>
              <c:numCache>
                <c:formatCode>#,##0.00</c:formatCode>
                <c:ptCount val="3"/>
                <c:pt idx="0">
                  <c:v>76493.19</c:v>
                </c:pt>
                <c:pt idx="1">
                  <c:v>78025.56</c:v>
                </c:pt>
                <c:pt idx="2">
                  <c:v>63628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17F-4206-B1EE-BFD51F430CB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Минимална</c:v>
                </c:pt>
              </c:strCache>
            </c:strRef>
          </c:tx>
          <c:spPr>
            <a:gradFill rotWithShape="1">
              <a:gsLst>
                <a:gs pos="0">
                  <a:schemeClr val="accent3"/>
                </a:gs>
                <a:gs pos="90000">
                  <a:schemeClr val="accent3">
                    <a:shade val="100000"/>
                  </a:schemeClr>
                </a:gs>
                <a:gs pos="100000">
                  <a:schemeClr val="accent3">
                    <a:shade val="85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1750" dist="25400" dir="5400000" rotWithShape="0">
                <a:srgbClr val="000000">
                  <a:alpha val="50000"/>
                </a:srgbClr>
              </a:outerShdw>
            </a:effectLst>
          </c:spPr>
          <c:invertIfNegative val="0"/>
          <c:cat>
            <c:strRef>
              <c:f>Sheet1!$A$2:$A$4</c:f>
              <c:strCache>
                <c:ptCount val="3"/>
                <c:pt idx="0">
                  <c:v>Београд 1</c:v>
                </c:pt>
                <c:pt idx="1">
                  <c:v>Суботица 2</c:v>
                </c:pt>
                <c:pt idx="2">
                  <c:v>Лесковац  3</c:v>
                </c:pt>
              </c:strCache>
            </c:strRef>
          </c:cat>
          <c:val>
            <c:numRef>
              <c:f>Sheet1!$D$2:$D$4</c:f>
              <c:numCache>
                <c:formatCode>#,##0.00</c:formatCode>
                <c:ptCount val="3"/>
                <c:pt idx="0">
                  <c:v>44221.32</c:v>
                </c:pt>
                <c:pt idx="1">
                  <c:v>38672.480000000003</c:v>
                </c:pt>
                <c:pt idx="2">
                  <c:v>33101.01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17F-4206-B1EE-BFD51F430C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67605712"/>
        <c:axId val="268878984"/>
      </c:barChart>
      <c:catAx>
        <c:axId val="2676057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68878984"/>
        <c:crosses val="autoZero"/>
        <c:auto val="1"/>
        <c:lblAlgn val="ctr"/>
        <c:lblOffset val="100"/>
        <c:noMultiLvlLbl val="0"/>
      </c:catAx>
      <c:valAx>
        <c:axId val="268878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67605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sr-Cyrl-R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Потршачка корпа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sr-Cyrl-RS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минимална и просечна </a:t>
            </a:r>
            <a:endParaRPr lang="sr-Cyrl-R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Потршачка корпа-РСД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64E-47FE-8F0E-D599D463B98D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64E-47FE-8F0E-D599D463B98D}"/>
              </c:ext>
            </c:extLst>
          </c:dPt>
          <c:cat>
            <c:strRef>
              <c:f>Sheet1!$A$2:$A$4</c:f>
              <c:strCache>
                <c:ptCount val="3"/>
                <c:pt idx="0">
                  <c:v>Пошта Србије</c:v>
                </c:pt>
                <c:pt idx="1">
                  <c:v>Просек
 </c:v>
                </c:pt>
                <c:pt idx="2">
                  <c:v>Минимум</c:v>
                </c:pt>
              </c:strCache>
            </c:strRef>
          </c:cat>
          <c:val>
            <c:numRef>
              <c:f>Sheet1!$B$2:$B$4</c:f>
              <c:numCache>
                <c:formatCode>#,##0.00</c:formatCode>
                <c:ptCount val="3"/>
                <c:pt idx="0" formatCode="#,##0">
                  <c:v>45189</c:v>
                </c:pt>
                <c:pt idx="1">
                  <c:v>76493.19</c:v>
                </c:pt>
                <c:pt idx="2">
                  <c:v>44221.32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64E-47FE-8F0E-D599D463B9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8949032"/>
        <c:axId val="268944720"/>
      </c:barChart>
      <c:catAx>
        <c:axId val="268949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8944720"/>
        <c:crosses val="autoZero"/>
        <c:auto val="1"/>
        <c:lblAlgn val="ctr"/>
        <c:lblOffset val="100"/>
        <c:noMultiLvlLbl val="0"/>
      </c:catAx>
      <c:valAx>
        <c:axId val="26894472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6894903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r-Latn-R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Просечна плата у јавним предузећима</a:t>
            </a:r>
          </a:p>
        </c:rich>
      </c:tx>
      <c:overlay val="0"/>
      <c:spPr>
        <a:ln cmpd="dbl"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Просечна плата у јавним предузећима</c:v>
                </c:pt>
              </c:strCache>
            </c:strRef>
          </c:tx>
          <c:marker>
            <c:symbol val="none"/>
          </c:marker>
          <c:cat>
            <c:strRef>
              <c:f>Sheet1!$A$2:$A$13</c:f>
              <c:strCache>
                <c:ptCount val="10"/>
                <c:pt idx="0">
                  <c:v>Коридори Србије  1</c:v>
                </c:pt>
                <c:pt idx="1">
                  <c:v>Транснафта  2</c:v>
                </c:pt>
                <c:pt idx="2">
                  <c:v>ЕПС 3</c:v>
                </c:pt>
                <c:pt idx="3">
                  <c:v>Југоимпорт 4</c:v>
                </c:pt>
                <c:pt idx="4">
                  <c:v>ЕМС</c:v>
                </c:pt>
                <c:pt idx="5">
                  <c:v>Србијаводе</c:v>
                </c:pt>
                <c:pt idx="6">
                  <c:v>Нуклеарни објекти</c:v>
                </c:pt>
                <c:pt idx="7">
                  <c:v>Путеви Србије</c:v>
                </c:pt>
                <c:pt idx="8">
                  <c:v>Србијашуме</c:v>
                </c:pt>
                <c:pt idx="9">
                  <c:v>Пошта Србије</c:v>
                </c:pt>
              </c:strCache>
            </c:strRef>
          </c:cat>
          <c:val>
            <c:numRef>
              <c:f>Sheet1!$B$2:$B$13</c:f>
              <c:numCache>
                <c:formatCode>#,##0</c:formatCode>
                <c:ptCount val="12"/>
                <c:pt idx="0">
                  <c:v>129473</c:v>
                </c:pt>
                <c:pt idx="1">
                  <c:v>88765</c:v>
                </c:pt>
                <c:pt idx="2">
                  <c:v>84205</c:v>
                </c:pt>
                <c:pt idx="3">
                  <c:v>80534</c:v>
                </c:pt>
                <c:pt idx="4">
                  <c:v>75346</c:v>
                </c:pt>
                <c:pt idx="5">
                  <c:v>72896</c:v>
                </c:pt>
                <c:pt idx="6">
                  <c:v>69140</c:v>
                </c:pt>
                <c:pt idx="7">
                  <c:v>57184</c:v>
                </c:pt>
                <c:pt idx="8">
                  <c:v>47127</c:v>
                </c:pt>
                <c:pt idx="9">
                  <c:v>45189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61C-42E4-92D4-8BD4755F4D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8945896"/>
        <c:axId val="268947464"/>
      </c:lineChart>
      <c:catAx>
        <c:axId val="268945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8947464"/>
        <c:crosses val="autoZero"/>
        <c:auto val="1"/>
        <c:lblAlgn val="ctr"/>
        <c:lblOffset val="100"/>
        <c:noMultiLvlLbl val="0"/>
      </c:catAx>
      <c:valAx>
        <c:axId val="26894746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6894589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r-Latn-R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Просечна плата у јавним предузећима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Просечна плата у јавним предузећима</c:v>
                </c:pt>
              </c:strCache>
            </c:strRef>
          </c:tx>
          <c:invertIfNegative val="0"/>
          <c:dPt>
            <c:idx val="9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802-4460-B336-0DB3CE6B8C92}"/>
              </c:ext>
            </c:extLst>
          </c:dPt>
          <c:cat>
            <c:strRef>
              <c:f>Sheet1!$A$2:$A$13</c:f>
              <c:strCache>
                <c:ptCount val="10"/>
                <c:pt idx="0">
                  <c:v>Коридори Србије  1</c:v>
                </c:pt>
                <c:pt idx="1">
                  <c:v>Транснафта  2</c:v>
                </c:pt>
                <c:pt idx="2">
                  <c:v>ЕПС 3</c:v>
                </c:pt>
                <c:pt idx="3">
                  <c:v>Југоимпорт 4</c:v>
                </c:pt>
                <c:pt idx="4">
                  <c:v>ЕМС</c:v>
                </c:pt>
                <c:pt idx="5">
                  <c:v>Србијаводе</c:v>
                </c:pt>
                <c:pt idx="6">
                  <c:v>Нуклеарни објекти</c:v>
                </c:pt>
                <c:pt idx="7">
                  <c:v>Путеви Србије</c:v>
                </c:pt>
                <c:pt idx="8">
                  <c:v>Србијашуме</c:v>
                </c:pt>
                <c:pt idx="9">
                  <c:v>Пошта Србије</c:v>
                </c:pt>
              </c:strCache>
            </c:strRef>
          </c:cat>
          <c:val>
            <c:numRef>
              <c:f>Sheet1!$B$2:$B$13</c:f>
              <c:numCache>
                <c:formatCode>#,##0</c:formatCode>
                <c:ptCount val="12"/>
                <c:pt idx="0">
                  <c:v>129473</c:v>
                </c:pt>
                <c:pt idx="1">
                  <c:v>88765</c:v>
                </c:pt>
                <c:pt idx="2">
                  <c:v>84205</c:v>
                </c:pt>
                <c:pt idx="3">
                  <c:v>80534</c:v>
                </c:pt>
                <c:pt idx="4">
                  <c:v>75346</c:v>
                </c:pt>
                <c:pt idx="5">
                  <c:v>72896</c:v>
                </c:pt>
                <c:pt idx="6">
                  <c:v>69140</c:v>
                </c:pt>
                <c:pt idx="7">
                  <c:v>57184</c:v>
                </c:pt>
                <c:pt idx="8">
                  <c:v>47127</c:v>
                </c:pt>
                <c:pt idx="9">
                  <c:v>45189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802-4460-B336-0DB3CE6B8C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6107320"/>
        <c:axId val="266106144"/>
      </c:barChart>
      <c:catAx>
        <c:axId val="266107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6106144"/>
        <c:crosses val="autoZero"/>
        <c:auto val="1"/>
        <c:lblAlgn val="ctr"/>
        <c:lblOffset val="100"/>
        <c:noMultiLvlLbl val="0"/>
      </c:catAx>
      <c:valAx>
        <c:axId val="26610614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66107320"/>
        <c:crosses val="autoZero"/>
        <c:crossBetween val="between"/>
      </c:valAx>
      <c:spPr>
        <a:effectLst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sr-Latn-R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РСД</c:v>
                </c:pt>
              </c:strCache>
            </c:strRef>
          </c:tx>
          <c:invertIfNegative val="0"/>
          <c:dPt>
            <c:idx val="9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B9D-4505-BBAC-C68240791D01}"/>
              </c:ext>
            </c:extLst>
          </c:dPt>
          <c:dPt>
            <c:idx val="10"/>
            <c:invertIfNegative val="0"/>
            <c:bubble3D val="0"/>
            <c:spPr>
              <a:solidFill>
                <a:srgbClr val="0070C0"/>
              </a:solidFill>
              <a:effectLst>
                <a:outerShdw blurRad="50800" dist="50800" dir="5400000" algn="ctr" rotWithShape="0">
                  <a:schemeClr val="accent2">
                    <a:lumMod val="60000"/>
                    <a:lumOff val="40000"/>
                  </a:scheme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B9D-4505-BBAC-C68240791D01}"/>
              </c:ext>
            </c:extLst>
          </c:dPt>
          <c:cat>
            <c:strRef>
              <c:f>Sheet1!$A$2:$A$16</c:f>
              <c:strCache>
                <c:ptCount val="11"/>
                <c:pt idx="0">
                  <c:v>Коридори Србије </c:v>
                </c:pt>
                <c:pt idx="1">
                  <c:v>Транснафта</c:v>
                </c:pt>
                <c:pt idx="2">
                  <c:v>ЕПС</c:v>
                </c:pt>
                <c:pt idx="3">
                  <c:v>Југоимпорт </c:v>
                </c:pt>
                <c:pt idx="4">
                  <c:v>Електромрежа Србије</c:v>
                </c:pt>
                <c:pt idx="5">
                  <c:v>Србијаводе</c:v>
                </c:pt>
                <c:pt idx="6">
                  <c:v>Нуклеарни објекти Србије</c:v>
                </c:pt>
                <c:pt idx="7">
                  <c:v>Путеви Србије</c:v>
                </c:pt>
                <c:pt idx="8">
                  <c:v>Србијашуме</c:v>
                </c:pt>
                <c:pt idx="9">
                  <c:v>Пошта Србије</c:v>
                </c:pt>
                <c:pt idx="10">
                  <c:v>Просек плата у јавним предузећима</c:v>
                </c:pt>
              </c:strCache>
            </c:strRef>
          </c:cat>
          <c:val>
            <c:numRef>
              <c:f>Sheet1!$B$2:$B$16</c:f>
              <c:numCache>
                <c:formatCode>#,##0</c:formatCode>
                <c:ptCount val="15"/>
                <c:pt idx="0">
                  <c:v>129473</c:v>
                </c:pt>
                <c:pt idx="1">
                  <c:v>88765</c:v>
                </c:pt>
                <c:pt idx="2">
                  <c:v>84205</c:v>
                </c:pt>
                <c:pt idx="3">
                  <c:v>80534</c:v>
                </c:pt>
                <c:pt idx="4">
                  <c:v>75346</c:v>
                </c:pt>
                <c:pt idx="5">
                  <c:v>72896</c:v>
                </c:pt>
                <c:pt idx="6">
                  <c:v>69140</c:v>
                </c:pt>
                <c:pt idx="7">
                  <c:v>57184</c:v>
                </c:pt>
                <c:pt idx="8">
                  <c:v>47127</c:v>
                </c:pt>
                <c:pt idx="9">
                  <c:v>45189</c:v>
                </c:pt>
                <c:pt idx="10" formatCode="#,##0.00">
                  <c:v>74985.899999999994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9D-4505-BBAC-C68240791D0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strRef>
              <c:f>Sheet1!$A$2:$A$16</c:f>
              <c:strCache>
                <c:ptCount val="11"/>
                <c:pt idx="0">
                  <c:v>Коридори Србије </c:v>
                </c:pt>
                <c:pt idx="1">
                  <c:v>Транснафта</c:v>
                </c:pt>
                <c:pt idx="2">
                  <c:v>ЕПС</c:v>
                </c:pt>
                <c:pt idx="3">
                  <c:v>Југоимпорт </c:v>
                </c:pt>
                <c:pt idx="4">
                  <c:v>Електромрежа Србије</c:v>
                </c:pt>
                <c:pt idx="5">
                  <c:v>Србијаводе</c:v>
                </c:pt>
                <c:pt idx="6">
                  <c:v>Нуклеарни објекти Србије</c:v>
                </c:pt>
                <c:pt idx="7">
                  <c:v>Путеви Србије</c:v>
                </c:pt>
                <c:pt idx="8">
                  <c:v>Србијашуме</c:v>
                </c:pt>
                <c:pt idx="9">
                  <c:v>Пошта Србије</c:v>
                </c:pt>
                <c:pt idx="10">
                  <c:v>Просек плата у јавним предузећима</c:v>
                </c:pt>
              </c:strCache>
            </c:strRef>
          </c:cat>
          <c:val>
            <c:numRef>
              <c:f>Sheet1!$C$2:$C$16</c:f>
              <c:numCache>
                <c:formatCode>General</c:formatCode>
                <c:ptCount val="1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B9D-4505-BBAC-C68240791D0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cat>
            <c:strRef>
              <c:f>Sheet1!$A$2:$A$16</c:f>
              <c:strCache>
                <c:ptCount val="11"/>
                <c:pt idx="0">
                  <c:v>Коридори Србије </c:v>
                </c:pt>
                <c:pt idx="1">
                  <c:v>Транснафта</c:v>
                </c:pt>
                <c:pt idx="2">
                  <c:v>ЕПС</c:v>
                </c:pt>
                <c:pt idx="3">
                  <c:v>Југоимпорт </c:v>
                </c:pt>
                <c:pt idx="4">
                  <c:v>Електромрежа Србије</c:v>
                </c:pt>
                <c:pt idx="5">
                  <c:v>Србијаводе</c:v>
                </c:pt>
                <c:pt idx="6">
                  <c:v>Нуклеарни објекти Србије</c:v>
                </c:pt>
                <c:pt idx="7">
                  <c:v>Путеви Србије</c:v>
                </c:pt>
                <c:pt idx="8">
                  <c:v>Србијашуме</c:v>
                </c:pt>
                <c:pt idx="9">
                  <c:v>Пошта Србије</c:v>
                </c:pt>
                <c:pt idx="10">
                  <c:v>Просек плата у јавним предузећима</c:v>
                </c:pt>
              </c:strCache>
            </c:strRef>
          </c:cat>
          <c:val>
            <c:numRef>
              <c:f>Sheet1!$D$2:$D$16</c:f>
              <c:numCache>
                <c:formatCode>General</c:formatCode>
                <c:ptCount val="1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B9D-4505-BBAC-C68240791D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7"/>
        <c:overlap val="100"/>
        <c:axId val="266109672"/>
        <c:axId val="266110064"/>
      </c:barChart>
      <c:catAx>
        <c:axId val="266109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6110064"/>
        <c:crosses val="autoZero"/>
        <c:auto val="1"/>
        <c:lblAlgn val="ctr"/>
        <c:lblOffset val="100"/>
        <c:noMultiLvlLbl val="0"/>
      </c:catAx>
      <c:valAx>
        <c:axId val="26611006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66109672"/>
        <c:crosses val="autoZero"/>
        <c:crossBetween val="between"/>
      </c:valAx>
    </c:plotArea>
    <c:legend>
      <c:legendPos val="t"/>
      <c:legendEntry>
        <c:idx val="1"/>
        <c:delete val="1"/>
      </c:legendEntry>
      <c:legendEntry>
        <c:idx val="2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r-Latn-R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46F9F6-F128-4369-A6B7-54A822BE2831}" type="doc">
      <dgm:prSet loTypeId="urn:microsoft.com/office/officeart/2005/8/layout/chart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sr-Cyrl-RS"/>
        </a:p>
      </dgm:t>
    </dgm:pt>
    <dgm:pt modelId="{C9A7B414-19D9-48D3-BA7B-604295003FD5}">
      <dgm:prSet phldrT="[Text]" custT="1"/>
      <dgm:spPr/>
      <dgm:t>
        <a:bodyPr/>
        <a:lstStyle/>
        <a:p>
          <a:r>
            <a:rPr lang="sr-Cyrl-RS" sz="1400" dirty="0"/>
            <a:t>Постављање циљева</a:t>
          </a:r>
        </a:p>
      </dgm:t>
    </dgm:pt>
    <dgm:pt modelId="{6DF48779-20A1-4D6F-BB25-35974E90BE40}" type="parTrans" cxnId="{BCDE4A44-DA7C-47A7-95DB-DE095B1027E8}">
      <dgm:prSet/>
      <dgm:spPr/>
      <dgm:t>
        <a:bodyPr/>
        <a:lstStyle/>
        <a:p>
          <a:endParaRPr lang="sr-Cyrl-RS" sz="1400"/>
        </a:p>
      </dgm:t>
    </dgm:pt>
    <dgm:pt modelId="{73194FD2-94EE-4EE6-8E88-90D3704D2677}" type="sibTrans" cxnId="{BCDE4A44-DA7C-47A7-95DB-DE095B1027E8}">
      <dgm:prSet/>
      <dgm:spPr/>
      <dgm:t>
        <a:bodyPr/>
        <a:lstStyle/>
        <a:p>
          <a:endParaRPr lang="sr-Cyrl-RS" sz="1400"/>
        </a:p>
      </dgm:t>
    </dgm:pt>
    <dgm:pt modelId="{76CB1C4E-29E8-4B1A-84E6-BC579371CFB3}">
      <dgm:prSet phldrT="[Text]" custT="1"/>
      <dgm:spPr/>
      <dgm:t>
        <a:bodyPr/>
        <a:lstStyle/>
        <a:p>
          <a:r>
            <a:rPr lang="sr-Cyrl-RS" sz="1400" dirty="0"/>
            <a:t>Мерење учинка</a:t>
          </a:r>
        </a:p>
      </dgm:t>
    </dgm:pt>
    <dgm:pt modelId="{0399E5CE-B98D-489F-AF15-1AD637120014}" type="parTrans" cxnId="{4B976AAE-DA1F-4592-88D5-B4B8432581EA}">
      <dgm:prSet/>
      <dgm:spPr/>
      <dgm:t>
        <a:bodyPr/>
        <a:lstStyle/>
        <a:p>
          <a:endParaRPr lang="sr-Cyrl-RS" sz="1400"/>
        </a:p>
      </dgm:t>
    </dgm:pt>
    <dgm:pt modelId="{77BDB5F0-EAFB-4303-97AD-78ECFA053FB4}" type="sibTrans" cxnId="{4B976AAE-DA1F-4592-88D5-B4B8432581EA}">
      <dgm:prSet/>
      <dgm:spPr/>
      <dgm:t>
        <a:bodyPr/>
        <a:lstStyle/>
        <a:p>
          <a:endParaRPr lang="sr-Cyrl-RS" sz="1400"/>
        </a:p>
      </dgm:t>
    </dgm:pt>
    <dgm:pt modelId="{A0865004-9DEE-48C8-9FE6-85CE80BB32E3}">
      <dgm:prSet phldrT="[Text]" custT="1"/>
      <dgm:spPr/>
      <dgm:t>
        <a:bodyPr/>
        <a:lstStyle/>
        <a:p>
          <a:r>
            <a:rPr lang="sr-Cyrl-RS" sz="1400" dirty="0"/>
            <a:t>Организација времена</a:t>
          </a:r>
        </a:p>
      </dgm:t>
    </dgm:pt>
    <dgm:pt modelId="{EC2B3710-04F2-4A65-85BE-6D41E84B9BA2}" type="parTrans" cxnId="{C4282249-BE15-413F-9A5D-342128A41E32}">
      <dgm:prSet/>
      <dgm:spPr/>
      <dgm:t>
        <a:bodyPr/>
        <a:lstStyle/>
        <a:p>
          <a:endParaRPr lang="sr-Cyrl-RS" sz="1400"/>
        </a:p>
      </dgm:t>
    </dgm:pt>
    <dgm:pt modelId="{15D888D9-5114-448B-8922-5604B56E6524}" type="sibTrans" cxnId="{C4282249-BE15-413F-9A5D-342128A41E32}">
      <dgm:prSet/>
      <dgm:spPr/>
      <dgm:t>
        <a:bodyPr/>
        <a:lstStyle/>
        <a:p>
          <a:endParaRPr lang="sr-Cyrl-RS" sz="1400"/>
        </a:p>
      </dgm:t>
    </dgm:pt>
    <dgm:pt modelId="{9E37A6A5-334F-4CC9-8D51-FFC5B09B1D47}">
      <dgm:prSet phldrT="[Text]" custT="1"/>
      <dgm:spPr/>
      <dgm:t>
        <a:bodyPr/>
        <a:lstStyle/>
        <a:p>
          <a:r>
            <a:rPr lang="sr-Cyrl-RS" sz="1400" dirty="0"/>
            <a:t>Систем награђивања</a:t>
          </a:r>
        </a:p>
      </dgm:t>
    </dgm:pt>
    <dgm:pt modelId="{1344CDB7-0EC9-45DD-86E5-8E1BA853E1C6}" type="parTrans" cxnId="{CD08FA26-FF1D-4DE0-945F-7027ECD407B0}">
      <dgm:prSet/>
      <dgm:spPr/>
      <dgm:t>
        <a:bodyPr/>
        <a:lstStyle/>
        <a:p>
          <a:endParaRPr lang="sr-Cyrl-RS" sz="1400"/>
        </a:p>
      </dgm:t>
    </dgm:pt>
    <dgm:pt modelId="{948C7829-633A-4F78-B22C-0FB6832D083C}" type="sibTrans" cxnId="{CD08FA26-FF1D-4DE0-945F-7027ECD407B0}">
      <dgm:prSet/>
      <dgm:spPr/>
      <dgm:t>
        <a:bodyPr/>
        <a:lstStyle/>
        <a:p>
          <a:endParaRPr lang="sr-Cyrl-RS" sz="1400"/>
        </a:p>
      </dgm:t>
    </dgm:pt>
    <dgm:pt modelId="{F1417D9B-D2EE-430E-BEC1-EE45EE286208}">
      <dgm:prSet phldrT="[Text]" custT="1"/>
      <dgm:spPr/>
      <dgm:t>
        <a:bodyPr/>
        <a:lstStyle/>
        <a:p>
          <a:r>
            <a:rPr lang="sr-Cyrl-RS" sz="1400" dirty="0"/>
            <a:t>Систем зарада</a:t>
          </a:r>
        </a:p>
      </dgm:t>
    </dgm:pt>
    <dgm:pt modelId="{694A0D1B-9555-472C-992F-0939365FB2A1}" type="parTrans" cxnId="{D581C36D-321E-42CF-B4B3-5500AA4C9965}">
      <dgm:prSet/>
      <dgm:spPr/>
      <dgm:t>
        <a:bodyPr/>
        <a:lstStyle/>
        <a:p>
          <a:endParaRPr lang="sr-Cyrl-RS" sz="1400"/>
        </a:p>
      </dgm:t>
    </dgm:pt>
    <dgm:pt modelId="{607DE6F8-C6B7-4C6E-A5C2-D4C606FF2BEE}" type="sibTrans" cxnId="{D581C36D-321E-42CF-B4B3-5500AA4C9965}">
      <dgm:prSet/>
      <dgm:spPr/>
      <dgm:t>
        <a:bodyPr/>
        <a:lstStyle/>
        <a:p>
          <a:endParaRPr lang="sr-Cyrl-RS" sz="1400"/>
        </a:p>
      </dgm:t>
    </dgm:pt>
    <dgm:pt modelId="{1E39D0D3-0917-484C-BD31-F2AD61B56D6F}">
      <dgm:prSet phldrT="[Text]" custT="1"/>
      <dgm:spPr/>
      <dgm:t>
        <a:bodyPr/>
        <a:lstStyle/>
        <a:p>
          <a:r>
            <a:rPr lang="sr-Cyrl-RS" sz="1400" dirty="0"/>
            <a:t>Развој запослених</a:t>
          </a:r>
        </a:p>
      </dgm:t>
    </dgm:pt>
    <dgm:pt modelId="{50A0FD07-61AF-47D7-A48F-04D1AB01E7A9}" type="parTrans" cxnId="{2E4FE14F-DA11-4C76-82B7-E0A284595E70}">
      <dgm:prSet/>
      <dgm:spPr/>
      <dgm:t>
        <a:bodyPr/>
        <a:lstStyle/>
        <a:p>
          <a:endParaRPr lang="sr-Cyrl-RS" sz="1400"/>
        </a:p>
      </dgm:t>
    </dgm:pt>
    <dgm:pt modelId="{23D38707-5E8B-4EEF-9AB9-A22F9AF4EBE8}" type="sibTrans" cxnId="{2E4FE14F-DA11-4C76-82B7-E0A284595E70}">
      <dgm:prSet/>
      <dgm:spPr/>
      <dgm:t>
        <a:bodyPr/>
        <a:lstStyle/>
        <a:p>
          <a:endParaRPr lang="sr-Cyrl-RS" sz="1400"/>
        </a:p>
      </dgm:t>
    </dgm:pt>
    <dgm:pt modelId="{B962425A-BF0B-4699-9950-35AEE3802FB1}" type="pres">
      <dgm:prSet presAssocID="{AA46F9F6-F128-4369-A6B7-54A822BE2831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sr-Cyrl-RS"/>
        </a:p>
      </dgm:t>
    </dgm:pt>
    <dgm:pt modelId="{A2641926-D3E4-4010-9340-658510C381B3}" type="pres">
      <dgm:prSet presAssocID="{AA46F9F6-F128-4369-A6B7-54A822BE2831}" presName="wedge1" presStyleLbl="node1" presStyleIdx="0" presStyleCnt="6"/>
      <dgm:spPr/>
      <dgm:t>
        <a:bodyPr/>
        <a:lstStyle/>
        <a:p>
          <a:endParaRPr lang="sr-Cyrl-RS"/>
        </a:p>
      </dgm:t>
    </dgm:pt>
    <dgm:pt modelId="{1F61C43B-ABE3-499B-89D2-84F7F53943A5}" type="pres">
      <dgm:prSet presAssocID="{AA46F9F6-F128-4369-A6B7-54A822BE2831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F6A7D309-02D0-4FE0-ABAC-4DC9D224C82A}" type="pres">
      <dgm:prSet presAssocID="{AA46F9F6-F128-4369-A6B7-54A822BE2831}" presName="wedge2" presStyleLbl="node1" presStyleIdx="1" presStyleCnt="6"/>
      <dgm:spPr/>
      <dgm:t>
        <a:bodyPr/>
        <a:lstStyle/>
        <a:p>
          <a:endParaRPr lang="sr-Cyrl-RS"/>
        </a:p>
      </dgm:t>
    </dgm:pt>
    <dgm:pt modelId="{339A3318-5480-4D4C-9D59-93CFBED62CA3}" type="pres">
      <dgm:prSet presAssocID="{AA46F9F6-F128-4369-A6B7-54A822BE2831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5D4E9441-CE0C-4BBE-A4AC-6541EC686959}" type="pres">
      <dgm:prSet presAssocID="{AA46F9F6-F128-4369-A6B7-54A822BE2831}" presName="wedge3" presStyleLbl="node1" presStyleIdx="2" presStyleCnt="6"/>
      <dgm:spPr/>
      <dgm:t>
        <a:bodyPr/>
        <a:lstStyle/>
        <a:p>
          <a:endParaRPr lang="sr-Cyrl-RS"/>
        </a:p>
      </dgm:t>
    </dgm:pt>
    <dgm:pt modelId="{E6958DA7-FB50-4D34-9846-CAC40F0A8B25}" type="pres">
      <dgm:prSet presAssocID="{AA46F9F6-F128-4369-A6B7-54A822BE2831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6B602637-A692-4E98-BF8E-669BC8287744}" type="pres">
      <dgm:prSet presAssocID="{AA46F9F6-F128-4369-A6B7-54A822BE2831}" presName="wedge4" presStyleLbl="node1" presStyleIdx="3" presStyleCnt="6"/>
      <dgm:spPr/>
      <dgm:t>
        <a:bodyPr/>
        <a:lstStyle/>
        <a:p>
          <a:endParaRPr lang="sr-Cyrl-RS"/>
        </a:p>
      </dgm:t>
    </dgm:pt>
    <dgm:pt modelId="{47C72B5D-CBB9-4877-886C-2770AAAFA28F}" type="pres">
      <dgm:prSet presAssocID="{AA46F9F6-F128-4369-A6B7-54A822BE2831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F1587AB9-4279-4B72-844B-D44DC230FD6A}" type="pres">
      <dgm:prSet presAssocID="{AA46F9F6-F128-4369-A6B7-54A822BE2831}" presName="wedge5" presStyleLbl="node1" presStyleIdx="4" presStyleCnt="6"/>
      <dgm:spPr/>
      <dgm:t>
        <a:bodyPr/>
        <a:lstStyle/>
        <a:p>
          <a:endParaRPr lang="sr-Cyrl-RS"/>
        </a:p>
      </dgm:t>
    </dgm:pt>
    <dgm:pt modelId="{061EEF31-54AC-4F6D-ACF6-1A0009D96189}" type="pres">
      <dgm:prSet presAssocID="{AA46F9F6-F128-4369-A6B7-54A822BE2831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D8E8E9C0-A13E-45B9-902C-9DF91A9DEE4C}" type="pres">
      <dgm:prSet presAssocID="{AA46F9F6-F128-4369-A6B7-54A822BE2831}" presName="wedge6" presStyleLbl="node1" presStyleIdx="5" presStyleCnt="6"/>
      <dgm:spPr/>
      <dgm:t>
        <a:bodyPr/>
        <a:lstStyle/>
        <a:p>
          <a:endParaRPr lang="sr-Cyrl-RS"/>
        </a:p>
      </dgm:t>
    </dgm:pt>
    <dgm:pt modelId="{B3A0BCCD-4F93-488D-98F0-5685B9FB53A4}" type="pres">
      <dgm:prSet presAssocID="{AA46F9F6-F128-4369-A6B7-54A822BE2831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r-Cyrl-RS"/>
        </a:p>
      </dgm:t>
    </dgm:pt>
  </dgm:ptLst>
  <dgm:cxnLst>
    <dgm:cxn modelId="{03F00E98-B8F2-4C7D-8B60-9F5C617A4558}" type="presOf" srcId="{A0865004-9DEE-48C8-9FE6-85CE80BB32E3}" destId="{5D4E9441-CE0C-4BBE-A4AC-6541EC686959}" srcOrd="0" destOrd="0" presId="urn:microsoft.com/office/officeart/2005/8/layout/chart3"/>
    <dgm:cxn modelId="{BF7B1104-1CBA-4A7C-89E0-741C855DA41A}" type="presOf" srcId="{9E37A6A5-334F-4CC9-8D51-FFC5B09B1D47}" destId="{47C72B5D-CBB9-4877-886C-2770AAAFA28F}" srcOrd="1" destOrd="0" presId="urn:microsoft.com/office/officeart/2005/8/layout/chart3"/>
    <dgm:cxn modelId="{2BB7C2FD-8D43-4A3D-BB7B-E445632D821C}" type="presOf" srcId="{76CB1C4E-29E8-4B1A-84E6-BC579371CFB3}" destId="{F6A7D309-02D0-4FE0-ABAC-4DC9D224C82A}" srcOrd="0" destOrd="0" presId="urn:microsoft.com/office/officeart/2005/8/layout/chart3"/>
    <dgm:cxn modelId="{BCDE4A44-DA7C-47A7-95DB-DE095B1027E8}" srcId="{AA46F9F6-F128-4369-A6B7-54A822BE2831}" destId="{C9A7B414-19D9-48D3-BA7B-604295003FD5}" srcOrd="0" destOrd="0" parTransId="{6DF48779-20A1-4D6F-BB25-35974E90BE40}" sibTransId="{73194FD2-94EE-4EE6-8E88-90D3704D2677}"/>
    <dgm:cxn modelId="{5DEF3043-070C-4F0F-85B3-0AEFF0B8DAE4}" type="presOf" srcId="{AA46F9F6-F128-4369-A6B7-54A822BE2831}" destId="{B962425A-BF0B-4699-9950-35AEE3802FB1}" srcOrd="0" destOrd="0" presId="urn:microsoft.com/office/officeart/2005/8/layout/chart3"/>
    <dgm:cxn modelId="{95156663-5B2C-412A-9E7C-5AB36E878CBC}" type="presOf" srcId="{C9A7B414-19D9-48D3-BA7B-604295003FD5}" destId="{1F61C43B-ABE3-499B-89D2-84F7F53943A5}" srcOrd="1" destOrd="0" presId="urn:microsoft.com/office/officeart/2005/8/layout/chart3"/>
    <dgm:cxn modelId="{456F3701-5A62-4CFA-9357-CA25494B71FF}" type="presOf" srcId="{F1417D9B-D2EE-430E-BEC1-EE45EE286208}" destId="{F1587AB9-4279-4B72-844B-D44DC230FD6A}" srcOrd="0" destOrd="0" presId="urn:microsoft.com/office/officeart/2005/8/layout/chart3"/>
    <dgm:cxn modelId="{3B0D16F6-F337-45C4-8ABE-E188D2F6C6E1}" type="presOf" srcId="{1E39D0D3-0917-484C-BD31-F2AD61B56D6F}" destId="{D8E8E9C0-A13E-45B9-902C-9DF91A9DEE4C}" srcOrd="0" destOrd="0" presId="urn:microsoft.com/office/officeart/2005/8/layout/chart3"/>
    <dgm:cxn modelId="{A3E86815-0896-4CA4-81AA-368FD4B7DFA9}" type="presOf" srcId="{9E37A6A5-334F-4CC9-8D51-FFC5B09B1D47}" destId="{6B602637-A692-4E98-BF8E-669BC8287744}" srcOrd="0" destOrd="0" presId="urn:microsoft.com/office/officeart/2005/8/layout/chart3"/>
    <dgm:cxn modelId="{2E4FE14F-DA11-4C76-82B7-E0A284595E70}" srcId="{AA46F9F6-F128-4369-A6B7-54A822BE2831}" destId="{1E39D0D3-0917-484C-BD31-F2AD61B56D6F}" srcOrd="5" destOrd="0" parTransId="{50A0FD07-61AF-47D7-A48F-04D1AB01E7A9}" sibTransId="{23D38707-5E8B-4EEF-9AB9-A22F9AF4EBE8}"/>
    <dgm:cxn modelId="{D581C36D-321E-42CF-B4B3-5500AA4C9965}" srcId="{AA46F9F6-F128-4369-A6B7-54A822BE2831}" destId="{F1417D9B-D2EE-430E-BEC1-EE45EE286208}" srcOrd="4" destOrd="0" parTransId="{694A0D1B-9555-472C-992F-0939365FB2A1}" sibTransId="{607DE6F8-C6B7-4C6E-A5C2-D4C606FF2BEE}"/>
    <dgm:cxn modelId="{4B976AAE-DA1F-4592-88D5-B4B8432581EA}" srcId="{AA46F9F6-F128-4369-A6B7-54A822BE2831}" destId="{76CB1C4E-29E8-4B1A-84E6-BC579371CFB3}" srcOrd="1" destOrd="0" parTransId="{0399E5CE-B98D-489F-AF15-1AD637120014}" sibTransId="{77BDB5F0-EAFB-4303-97AD-78ECFA053FB4}"/>
    <dgm:cxn modelId="{E32993A8-6F2F-47FF-B740-8E0FC3BE1411}" type="presOf" srcId="{F1417D9B-D2EE-430E-BEC1-EE45EE286208}" destId="{061EEF31-54AC-4F6D-ACF6-1A0009D96189}" srcOrd="1" destOrd="0" presId="urn:microsoft.com/office/officeart/2005/8/layout/chart3"/>
    <dgm:cxn modelId="{2A88C63B-6CD5-4A1F-97DC-97ED38E8D141}" type="presOf" srcId="{76CB1C4E-29E8-4B1A-84E6-BC579371CFB3}" destId="{339A3318-5480-4D4C-9D59-93CFBED62CA3}" srcOrd="1" destOrd="0" presId="urn:microsoft.com/office/officeart/2005/8/layout/chart3"/>
    <dgm:cxn modelId="{1410774F-CB3C-47CE-B9E5-C8BA8B849469}" type="presOf" srcId="{1E39D0D3-0917-484C-BD31-F2AD61B56D6F}" destId="{B3A0BCCD-4F93-488D-98F0-5685B9FB53A4}" srcOrd="1" destOrd="0" presId="urn:microsoft.com/office/officeart/2005/8/layout/chart3"/>
    <dgm:cxn modelId="{25AA5965-6373-4833-B839-4822CE78F577}" type="presOf" srcId="{A0865004-9DEE-48C8-9FE6-85CE80BB32E3}" destId="{E6958DA7-FB50-4D34-9846-CAC40F0A8B25}" srcOrd="1" destOrd="0" presId="urn:microsoft.com/office/officeart/2005/8/layout/chart3"/>
    <dgm:cxn modelId="{CD08FA26-FF1D-4DE0-945F-7027ECD407B0}" srcId="{AA46F9F6-F128-4369-A6B7-54A822BE2831}" destId="{9E37A6A5-334F-4CC9-8D51-FFC5B09B1D47}" srcOrd="3" destOrd="0" parTransId="{1344CDB7-0EC9-45DD-86E5-8E1BA853E1C6}" sibTransId="{948C7829-633A-4F78-B22C-0FB6832D083C}"/>
    <dgm:cxn modelId="{3BBFE82B-16F2-401E-8AFF-28A7C4B5320A}" type="presOf" srcId="{C9A7B414-19D9-48D3-BA7B-604295003FD5}" destId="{A2641926-D3E4-4010-9340-658510C381B3}" srcOrd="0" destOrd="0" presId="urn:microsoft.com/office/officeart/2005/8/layout/chart3"/>
    <dgm:cxn modelId="{C4282249-BE15-413F-9A5D-342128A41E32}" srcId="{AA46F9F6-F128-4369-A6B7-54A822BE2831}" destId="{A0865004-9DEE-48C8-9FE6-85CE80BB32E3}" srcOrd="2" destOrd="0" parTransId="{EC2B3710-04F2-4A65-85BE-6D41E84B9BA2}" sibTransId="{15D888D9-5114-448B-8922-5604B56E6524}"/>
    <dgm:cxn modelId="{C4F1932B-81F4-4EFF-B485-4A73735F4462}" type="presParOf" srcId="{B962425A-BF0B-4699-9950-35AEE3802FB1}" destId="{A2641926-D3E4-4010-9340-658510C381B3}" srcOrd="0" destOrd="0" presId="urn:microsoft.com/office/officeart/2005/8/layout/chart3"/>
    <dgm:cxn modelId="{CBD954DF-7109-4571-9D09-6652FBB4D67E}" type="presParOf" srcId="{B962425A-BF0B-4699-9950-35AEE3802FB1}" destId="{1F61C43B-ABE3-499B-89D2-84F7F53943A5}" srcOrd="1" destOrd="0" presId="urn:microsoft.com/office/officeart/2005/8/layout/chart3"/>
    <dgm:cxn modelId="{2CF56C68-B5C2-4756-800B-FABF4280DD8C}" type="presParOf" srcId="{B962425A-BF0B-4699-9950-35AEE3802FB1}" destId="{F6A7D309-02D0-4FE0-ABAC-4DC9D224C82A}" srcOrd="2" destOrd="0" presId="urn:microsoft.com/office/officeart/2005/8/layout/chart3"/>
    <dgm:cxn modelId="{26B8C488-5EAE-49E1-9131-52EA518DED04}" type="presParOf" srcId="{B962425A-BF0B-4699-9950-35AEE3802FB1}" destId="{339A3318-5480-4D4C-9D59-93CFBED62CA3}" srcOrd="3" destOrd="0" presId="urn:microsoft.com/office/officeart/2005/8/layout/chart3"/>
    <dgm:cxn modelId="{37D491B0-47ED-4781-BD34-DE15DFE85983}" type="presParOf" srcId="{B962425A-BF0B-4699-9950-35AEE3802FB1}" destId="{5D4E9441-CE0C-4BBE-A4AC-6541EC686959}" srcOrd="4" destOrd="0" presId="urn:microsoft.com/office/officeart/2005/8/layout/chart3"/>
    <dgm:cxn modelId="{C6CEFD59-F20C-4C8D-87CC-9F249482987D}" type="presParOf" srcId="{B962425A-BF0B-4699-9950-35AEE3802FB1}" destId="{E6958DA7-FB50-4D34-9846-CAC40F0A8B25}" srcOrd="5" destOrd="0" presId="urn:microsoft.com/office/officeart/2005/8/layout/chart3"/>
    <dgm:cxn modelId="{FCA0D2F6-0E4B-49F7-A99D-641BB2DC9369}" type="presParOf" srcId="{B962425A-BF0B-4699-9950-35AEE3802FB1}" destId="{6B602637-A692-4E98-BF8E-669BC8287744}" srcOrd="6" destOrd="0" presId="urn:microsoft.com/office/officeart/2005/8/layout/chart3"/>
    <dgm:cxn modelId="{A4D110C2-CC88-4D0D-B15C-AF4148B363BB}" type="presParOf" srcId="{B962425A-BF0B-4699-9950-35AEE3802FB1}" destId="{47C72B5D-CBB9-4877-886C-2770AAAFA28F}" srcOrd="7" destOrd="0" presId="urn:microsoft.com/office/officeart/2005/8/layout/chart3"/>
    <dgm:cxn modelId="{8F7DDB0D-0FC6-4E91-A2F1-8DAB9CD1DBC1}" type="presParOf" srcId="{B962425A-BF0B-4699-9950-35AEE3802FB1}" destId="{F1587AB9-4279-4B72-844B-D44DC230FD6A}" srcOrd="8" destOrd="0" presId="urn:microsoft.com/office/officeart/2005/8/layout/chart3"/>
    <dgm:cxn modelId="{7DE6FF80-EFCE-4E83-A761-785F517541D1}" type="presParOf" srcId="{B962425A-BF0B-4699-9950-35AEE3802FB1}" destId="{061EEF31-54AC-4F6D-ACF6-1A0009D96189}" srcOrd="9" destOrd="0" presId="urn:microsoft.com/office/officeart/2005/8/layout/chart3"/>
    <dgm:cxn modelId="{19856C24-6C19-47F2-B891-799E5E661AE1}" type="presParOf" srcId="{B962425A-BF0B-4699-9950-35AEE3802FB1}" destId="{D8E8E9C0-A13E-45B9-902C-9DF91A9DEE4C}" srcOrd="10" destOrd="0" presId="urn:microsoft.com/office/officeart/2005/8/layout/chart3"/>
    <dgm:cxn modelId="{0B0A4B74-794B-43BF-851C-9FCD92D12892}" type="presParOf" srcId="{B962425A-BF0B-4699-9950-35AEE3802FB1}" destId="{B3A0BCCD-4F93-488D-98F0-5685B9FB53A4}" srcOrd="11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D2A4A32-82FD-418D-A5E2-6D45CFD08746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Cyrl-RS"/>
        </a:p>
      </dgm:t>
    </dgm:pt>
    <dgm:pt modelId="{58552466-3706-4291-8940-5E49057D1F95}">
      <dgm:prSet phldrT="[Text]"/>
      <dgm:spPr/>
      <dgm:t>
        <a:bodyPr/>
        <a:lstStyle/>
        <a:p>
          <a:r>
            <a:rPr lang="sr-Latn-RS" dirty="0"/>
            <a:t>270 km </a:t>
          </a:r>
          <a:endParaRPr lang="sr-Cyrl-RS" dirty="0"/>
        </a:p>
      </dgm:t>
    </dgm:pt>
    <dgm:pt modelId="{43173A35-577E-4E53-BE8A-1C42CA87C785}" type="parTrans" cxnId="{5DF7C329-AF99-450E-BEA6-976005BABD48}">
      <dgm:prSet/>
      <dgm:spPr/>
      <dgm:t>
        <a:bodyPr/>
        <a:lstStyle/>
        <a:p>
          <a:endParaRPr lang="sr-Cyrl-RS"/>
        </a:p>
      </dgm:t>
    </dgm:pt>
    <dgm:pt modelId="{0FCA88F2-845F-4A5E-A367-9272143974DD}" type="sibTrans" cxnId="{5DF7C329-AF99-450E-BEA6-976005BABD48}">
      <dgm:prSet/>
      <dgm:spPr/>
      <dgm:t>
        <a:bodyPr/>
        <a:lstStyle/>
        <a:p>
          <a:endParaRPr lang="sr-Cyrl-RS"/>
        </a:p>
      </dgm:t>
    </dgm:pt>
    <dgm:pt modelId="{3FDD1AFD-C763-44D1-BC5F-14FC1B7138EF}">
      <dgm:prSet phldrT="[Text]"/>
      <dgm:spPr/>
      <dgm:t>
        <a:bodyPr/>
        <a:lstStyle/>
        <a:p>
          <a:r>
            <a:rPr lang="sr-Latn-RS" dirty="0"/>
            <a:t>120km</a:t>
          </a:r>
          <a:endParaRPr lang="sr-Cyrl-RS" dirty="0"/>
        </a:p>
      </dgm:t>
    </dgm:pt>
    <dgm:pt modelId="{966E1273-F748-41D3-AB63-365F3970A952}" type="parTrans" cxnId="{AE2710DB-0AEC-4216-9697-7BF1B0BE8E3D}">
      <dgm:prSet/>
      <dgm:spPr/>
      <dgm:t>
        <a:bodyPr/>
        <a:lstStyle/>
        <a:p>
          <a:endParaRPr lang="sr-Cyrl-RS"/>
        </a:p>
      </dgm:t>
    </dgm:pt>
    <dgm:pt modelId="{9F0B2663-3370-4F66-9BB8-3916F98D8FC4}" type="sibTrans" cxnId="{AE2710DB-0AEC-4216-9697-7BF1B0BE8E3D}">
      <dgm:prSet/>
      <dgm:spPr/>
      <dgm:t>
        <a:bodyPr/>
        <a:lstStyle/>
        <a:p>
          <a:endParaRPr lang="sr-Cyrl-RS"/>
        </a:p>
      </dgm:t>
    </dgm:pt>
    <dgm:pt modelId="{F209F6D5-5F02-4DA9-9798-373EA2DCDFA6}" type="pres">
      <dgm:prSet presAssocID="{DD2A4A32-82FD-418D-A5E2-6D45CFD0874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r-Cyrl-RS"/>
        </a:p>
      </dgm:t>
    </dgm:pt>
    <dgm:pt modelId="{910A277F-0F14-456B-9619-FEC81E1AB945}" type="pres">
      <dgm:prSet presAssocID="{58552466-3706-4291-8940-5E49057D1F95}" presName="arrow" presStyleLbl="node1" presStyleIdx="0" presStyleCnt="2" custScaleX="72096" custScaleY="100074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2DDAFDF0-E397-441B-A691-E5479054A51B}" type="pres">
      <dgm:prSet presAssocID="{3FDD1AFD-C763-44D1-BC5F-14FC1B7138EF}" presName="arrow" presStyleLbl="node1" presStyleIdx="1" presStyleCnt="2" custScaleX="72096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</dgm:ptLst>
  <dgm:cxnLst>
    <dgm:cxn modelId="{5DF7C329-AF99-450E-BEA6-976005BABD48}" srcId="{DD2A4A32-82FD-418D-A5E2-6D45CFD08746}" destId="{58552466-3706-4291-8940-5E49057D1F95}" srcOrd="0" destOrd="0" parTransId="{43173A35-577E-4E53-BE8A-1C42CA87C785}" sibTransId="{0FCA88F2-845F-4A5E-A367-9272143974DD}"/>
    <dgm:cxn modelId="{97266C9B-2E94-48BA-8E94-29BD6DC0F5CA}" type="presOf" srcId="{3FDD1AFD-C763-44D1-BC5F-14FC1B7138EF}" destId="{2DDAFDF0-E397-441B-A691-E5479054A51B}" srcOrd="0" destOrd="0" presId="urn:microsoft.com/office/officeart/2005/8/layout/arrow5"/>
    <dgm:cxn modelId="{AE2710DB-0AEC-4216-9697-7BF1B0BE8E3D}" srcId="{DD2A4A32-82FD-418D-A5E2-6D45CFD08746}" destId="{3FDD1AFD-C763-44D1-BC5F-14FC1B7138EF}" srcOrd="1" destOrd="0" parTransId="{966E1273-F748-41D3-AB63-365F3970A952}" sibTransId="{9F0B2663-3370-4F66-9BB8-3916F98D8FC4}"/>
    <dgm:cxn modelId="{89B34726-1F06-4A34-AD0D-E319F7D2EE2C}" type="presOf" srcId="{DD2A4A32-82FD-418D-A5E2-6D45CFD08746}" destId="{F209F6D5-5F02-4DA9-9798-373EA2DCDFA6}" srcOrd="0" destOrd="0" presId="urn:microsoft.com/office/officeart/2005/8/layout/arrow5"/>
    <dgm:cxn modelId="{D6C53C98-85B2-428C-AE09-8B55C4C68B1C}" type="presOf" srcId="{58552466-3706-4291-8940-5E49057D1F95}" destId="{910A277F-0F14-456B-9619-FEC81E1AB945}" srcOrd="0" destOrd="0" presId="urn:microsoft.com/office/officeart/2005/8/layout/arrow5"/>
    <dgm:cxn modelId="{38B216AA-CEC7-4120-B8BA-8E6523CFFB98}" type="presParOf" srcId="{F209F6D5-5F02-4DA9-9798-373EA2DCDFA6}" destId="{910A277F-0F14-456B-9619-FEC81E1AB945}" srcOrd="0" destOrd="0" presId="urn:microsoft.com/office/officeart/2005/8/layout/arrow5"/>
    <dgm:cxn modelId="{8EC8F409-F0B6-4B16-A55B-B2335869C776}" type="presParOf" srcId="{F209F6D5-5F02-4DA9-9798-373EA2DCDFA6}" destId="{2DDAFDF0-E397-441B-A691-E5479054A51B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52E563C-43BD-4B23-A52B-B038E74A97FC}" type="doc">
      <dgm:prSet loTypeId="urn:microsoft.com/office/officeart/2008/layout/PictureLineup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sr-Cyrl-RS"/>
        </a:p>
      </dgm:t>
    </dgm:pt>
    <dgm:pt modelId="{E741DCC5-91FC-4244-B0E0-C3232D834578}">
      <dgm:prSet phldrT="[Text]"/>
      <dgm:spPr/>
      <dgm:t>
        <a:bodyPr/>
        <a:lstStyle/>
        <a:p>
          <a:endParaRPr lang="sr-Cyrl-RS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r>
            <a:rPr lang="sr-Latn-RS" dirty="0">
              <a:solidFill>
                <a:schemeClr val="tx1">
                  <a:lumMod val="75000"/>
                  <a:lumOff val="25000"/>
                </a:schemeClr>
              </a:solidFill>
            </a:rPr>
            <a:t>- </a:t>
          </a:r>
          <a:r>
            <a:rPr lang="sr-Cyrl-RS" dirty="0">
              <a:solidFill>
                <a:schemeClr val="tx1">
                  <a:lumMod val="75000"/>
                  <a:lumOff val="25000"/>
                </a:schemeClr>
              </a:solidFill>
            </a:rPr>
            <a:t>Добијање енергије из обновљивих извора</a:t>
          </a:r>
        </a:p>
        <a:p>
          <a:r>
            <a:rPr lang="sr-Latn-RS" dirty="0">
              <a:solidFill>
                <a:schemeClr val="tx1">
                  <a:lumMod val="75000"/>
                  <a:lumOff val="25000"/>
                </a:schemeClr>
              </a:solidFill>
            </a:rPr>
            <a:t>- </a:t>
          </a:r>
          <a:r>
            <a:rPr lang="sr-Cyrl-RS" dirty="0">
              <a:solidFill>
                <a:schemeClr val="tx1">
                  <a:lumMod val="75000"/>
                  <a:lumOff val="25000"/>
                </a:schemeClr>
              </a:solidFill>
            </a:rPr>
            <a:t>Ефикасна енергија</a:t>
          </a:r>
        </a:p>
        <a:p>
          <a:r>
            <a:rPr lang="sr-Latn-RS" dirty="0">
              <a:solidFill>
                <a:schemeClr val="tx1">
                  <a:lumMod val="75000"/>
                  <a:lumOff val="25000"/>
                </a:schemeClr>
              </a:solidFill>
            </a:rPr>
            <a:t>- </a:t>
          </a:r>
          <a:r>
            <a:rPr lang="sr-Cyrl-RS" dirty="0">
              <a:solidFill>
                <a:schemeClr val="tx1">
                  <a:lumMod val="75000"/>
                  <a:lumOff val="25000"/>
                </a:schemeClr>
              </a:solidFill>
            </a:rPr>
            <a:t>Ефикасне мере</a:t>
          </a:r>
        </a:p>
        <a:p>
          <a:r>
            <a:rPr lang="sr-Latn-RS" dirty="0">
              <a:solidFill>
                <a:schemeClr val="tx1">
                  <a:lumMod val="75000"/>
                  <a:lumOff val="25000"/>
                </a:schemeClr>
              </a:solidFill>
            </a:rPr>
            <a:t>- </a:t>
          </a:r>
          <a:r>
            <a:rPr lang="ru-RU" dirty="0">
              <a:solidFill>
                <a:schemeClr val="tx1">
                  <a:lumMod val="75000"/>
                  <a:lumOff val="25000"/>
                </a:schemeClr>
              </a:solidFill>
            </a:rPr>
            <a:t>1,5 </a:t>
          </a:r>
          <a:r>
            <a:rPr lang="sr-Latn-RS" dirty="0">
              <a:solidFill>
                <a:schemeClr val="tx1">
                  <a:lumMod val="75000"/>
                  <a:lumOff val="25000"/>
                </a:schemeClr>
              </a:solidFill>
            </a:rPr>
            <a:t>MW</a:t>
          </a:r>
          <a:r>
            <a:rPr lang="ru-RU" dirty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sr-Cyrl-RS" dirty="0">
              <a:solidFill>
                <a:schemeClr val="tx1">
                  <a:lumMod val="75000"/>
                  <a:lumOff val="25000"/>
                </a:schemeClr>
              </a:solidFill>
            </a:rPr>
            <a:t>највише</a:t>
          </a:r>
          <a:r>
            <a:rPr lang="ru-RU" dirty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sr-Latn-RS" dirty="0">
              <a:solidFill>
                <a:schemeClr val="tx1">
                  <a:lumMod val="75000"/>
                  <a:lumOff val="25000"/>
                </a:schemeClr>
              </a:solidFill>
            </a:rPr>
            <a:t>1,400,000 kWh</a:t>
          </a:r>
          <a:r>
            <a:rPr lang="sr-Cyrl-RS" dirty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ru-RU" dirty="0">
              <a:solidFill>
                <a:schemeClr val="tx1">
                  <a:lumMod val="75000"/>
                  <a:lumOff val="25000"/>
                </a:schemeClr>
              </a:solidFill>
            </a:rPr>
            <a:t>годишње</a:t>
          </a:r>
          <a:endParaRPr lang="sr-Latn-RS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endParaRPr lang="sr-Cyrl-R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8001159-27B7-4DE1-AF63-CF001CE1FEF0}" type="parTrans" cxnId="{373C4183-B468-41AF-B8D3-A94D8D58FD00}">
      <dgm:prSet/>
      <dgm:spPr/>
      <dgm:t>
        <a:bodyPr/>
        <a:lstStyle/>
        <a:p>
          <a:endParaRPr lang="sr-Cyrl-R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ACFF7BC-1B8A-48BD-AEDE-17F42EA72861}" type="sibTrans" cxnId="{373C4183-B468-41AF-B8D3-A94D8D58FD00}">
      <dgm:prSet/>
      <dgm:spPr/>
      <dgm:t>
        <a:bodyPr/>
        <a:lstStyle/>
        <a:p>
          <a:endParaRPr lang="sr-Cyrl-R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ABBAABC-81B0-4184-A3B3-26669413CD41}">
      <dgm:prSet phldrT="[Text]"/>
      <dgm:spPr/>
      <dgm:t>
        <a:bodyPr/>
        <a:lstStyle/>
        <a:p>
          <a:endParaRPr lang="sr-Cyrl-RS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r>
            <a:rPr lang="sr-Latn-RS" dirty="0">
              <a:solidFill>
                <a:schemeClr val="tx1">
                  <a:lumMod val="75000"/>
                  <a:lumOff val="25000"/>
                </a:schemeClr>
              </a:solidFill>
            </a:rPr>
            <a:t>- </a:t>
          </a:r>
          <a:r>
            <a:rPr lang="sr-Cyrl-RS" dirty="0">
              <a:solidFill>
                <a:schemeClr val="tx1">
                  <a:lumMod val="75000"/>
                  <a:lumOff val="25000"/>
                </a:schemeClr>
              </a:solidFill>
            </a:rPr>
            <a:t>Алтернативе технологија</a:t>
          </a:r>
          <a:br>
            <a:rPr lang="sr-Cyrl-RS" dirty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sr-Latn-RS" dirty="0">
              <a:solidFill>
                <a:schemeClr val="tx1">
                  <a:lumMod val="75000"/>
                  <a:lumOff val="25000"/>
                </a:schemeClr>
              </a:solidFill>
            </a:rPr>
            <a:t>- </a:t>
          </a:r>
          <a:r>
            <a:rPr lang="sr-Cyrl-RS" dirty="0">
              <a:solidFill>
                <a:schemeClr val="tx1">
                  <a:lumMod val="75000"/>
                  <a:lumOff val="25000"/>
                </a:schemeClr>
              </a:solidFill>
            </a:rPr>
            <a:t>Е мобилност </a:t>
          </a:r>
        </a:p>
        <a:p>
          <a:r>
            <a:rPr lang="sr-Latn-RS" dirty="0">
              <a:solidFill>
                <a:schemeClr val="tx1">
                  <a:lumMod val="75000"/>
                  <a:lumOff val="25000"/>
                </a:schemeClr>
              </a:solidFill>
            </a:rPr>
            <a:t>- </a:t>
          </a:r>
          <a:r>
            <a:rPr lang="sr-Cyrl-RS" dirty="0">
              <a:solidFill>
                <a:schemeClr val="tx1">
                  <a:lumMod val="75000"/>
                  <a:lumOff val="25000"/>
                </a:schemeClr>
              </a:solidFill>
            </a:rPr>
            <a:t>Обновљиви извори      </a:t>
          </a:r>
          <a:br>
            <a:rPr lang="sr-Cyrl-RS" dirty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sr-Cyrl-RS" dirty="0">
              <a:solidFill>
                <a:schemeClr val="tx1">
                  <a:lumMod val="75000"/>
                  <a:lumOff val="25000"/>
                </a:schemeClr>
              </a:solidFill>
            </a:rPr>
            <a:t>  енергије</a:t>
          </a:r>
          <a:endParaRPr lang="sr-Latn-RS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r>
            <a:rPr lang="sr-Latn-RS" dirty="0">
              <a:solidFill>
                <a:schemeClr val="tx1">
                  <a:lumMod val="75000"/>
                  <a:lumOff val="25000"/>
                </a:schemeClr>
              </a:solidFill>
            </a:rPr>
            <a:t>- </a:t>
          </a:r>
          <a:r>
            <a:rPr lang="sr-Cyrl-RS" dirty="0">
              <a:solidFill>
                <a:schemeClr val="tx1">
                  <a:lumMod val="75000"/>
                  <a:lumOff val="25000"/>
                </a:schemeClr>
              </a:solidFill>
            </a:rPr>
            <a:t>Највећи </a:t>
          </a:r>
          <a:r>
            <a:rPr lang="sr-Latn-RS" dirty="0">
              <a:solidFill>
                <a:schemeClr val="tx1">
                  <a:lumMod val="75000"/>
                  <a:lumOff val="25000"/>
                </a:schemeClr>
              </a:solidFill>
            </a:rPr>
            <a:t>Nissan-ov</a:t>
          </a:r>
          <a:r>
            <a:rPr lang="sr-Cyrl-RS" dirty="0">
              <a:solidFill>
                <a:schemeClr val="tx1">
                  <a:lumMod val="75000"/>
                  <a:lumOff val="25000"/>
                </a:schemeClr>
              </a:solidFill>
            </a:rPr>
            <a:t> е</a:t>
          </a:r>
        </a:p>
        <a:p>
          <a:r>
            <a:rPr lang="sr-Cyrl-RS" dirty="0">
              <a:solidFill>
                <a:schemeClr val="tx1">
                  <a:lumMod val="75000"/>
                  <a:lumOff val="25000"/>
                </a:schemeClr>
              </a:solidFill>
            </a:rPr>
            <a:t>возни парк у Европи</a:t>
          </a:r>
        </a:p>
      </dgm:t>
    </dgm:pt>
    <dgm:pt modelId="{6BED557D-F582-4A2E-AB2A-59B168D2BAA4}" type="parTrans" cxnId="{06889EC6-516F-406E-88E0-65E026F1994E}">
      <dgm:prSet/>
      <dgm:spPr/>
      <dgm:t>
        <a:bodyPr/>
        <a:lstStyle/>
        <a:p>
          <a:endParaRPr lang="sr-Cyrl-R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D68D689-597B-4454-ACB7-04379AD79F0A}" type="sibTrans" cxnId="{06889EC6-516F-406E-88E0-65E026F1994E}">
      <dgm:prSet/>
      <dgm:spPr/>
      <dgm:t>
        <a:bodyPr/>
        <a:lstStyle/>
        <a:p>
          <a:endParaRPr lang="sr-Cyrl-R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AE356110-FFC9-4E2E-89D7-A88568DECEF6}">
      <dgm:prSet phldrT="[Text]"/>
      <dgm:spPr/>
      <dgm:t>
        <a:bodyPr/>
        <a:lstStyle/>
        <a:p>
          <a:endParaRPr lang="sr-Latn-RS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r>
            <a:rPr lang="sr-Latn-RS" dirty="0">
              <a:solidFill>
                <a:schemeClr val="tx1">
                  <a:lumMod val="75000"/>
                  <a:lumOff val="25000"/>
                </a:schemeClr>
              </a:solidFill>
            </a:rPr>
            <a:t>- </a:t>
          </a:r>
          <a:r>
            <a:rPr lang="sr-Cyrl-RS" dirty="0">
              <a:solidFill>
                <a:schemeClr val="tx1">
                  <a:lumMod val="75000"/>
                  <a:lumOff val="25000"/>
                </a:schemeClr>
              </a:solidFill>
            </a:rPr>
            <a:t>Пројекти заштите климе</a:t>
          </a:r>
        </a:p>
        <a:p>
          <a:r>
            <a:rPr lang="ru-RU" dirty="0">
              <a:solidFill>
                <a:schemeClr val="tx1">
                  <a:lumMod val="75000"/>
                  <a:lumOff val="25000"/>
                </a:schemeClr>
              </a:solidFill>
            </a:rPr>
            <a:t>1.800 од 7.000 возила је на електрични погон</a:t>
          </a:r>
          <a:endParaRPr lang="sr-Cyrl-R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CC4C8D8D-947E-4521-BEFC-00A3896C375C}" type="parTrans" cxnId="{18D1FCE1-B352-441F-8661-CF46854FB3E2}">
      <dgm:prSet/>
      <dgm:spPr/>
      <dgm:t>
        <a:bodyPr/>
        <a:lstStyle/>
        <a:p>
          <a:endParaRPr lang="sr-Cyrl-R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3B006A7-93EC-47DB-ACCA-781607805698}" type="sibTrans" cxnId="{18D1FCE1-B352-441F-8661-CF46854FB3E2}">
      <dgm:prSet/>
      <dgm:spPr/>
      <dgm:t>
        <a:bodyPr/>
        <a:lstStyle/>
        <a:p>
          <a:endParaRPr lang="sr-Cyrl-R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DF2B6C4-82DB-4E23-A09B-EB9158848DF8}" type="pres">
      <dgm:prSet presAssocID="{252E563C-43BD-4B23-A52B-B038E74A97FC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sr-Cyrl-RS"/>
        </a:p>
      </dgm:t>
    </dgm:pt>
    <dgm:pt modelId="{E3F14F13-44A0-4819-B128-71D7C64C1B3B}" type="pres">
      <dgm:prSet presAssocID="{E741DCC5-91FC-4244-B0E0-C3232D834578}" presName="composite" presStyleCnt="0"/>
      <dgm:spPr/>
    </dgm:pt>
    <dgm:pt modelId="{2990D72F-B941-4DA4-92A7-C374DD6619D1}" type="pres">
      <dgm:prSet presAssocID="{E741DCC5-91FC-4244-B0E0-C3232D834578}" presName="Image" presStyleLbl="alig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8197806-F556-47D6-97CF-FE0E9286A800}" type="pres">
      <dgm:prSet presAssocID="{E741DCC5-91FC-4244-B0E0-C3232D834578}" presName="Accent" presStyleLbl="parChTrans1D1" presStyleIdx="0" presStyleCnt="3"/>
      <dgm:spPr/>
    </dgm:pt>
    <dgm:pt modelId="{F68E9F1E-880B-452D-8CE0-BC4734DCC5D8}" type="pres">
      <dgm:prSet presAssocID="{E741DCC5-91FC-4244-B0E0-C3232D834578}" presName="Paren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5EEA78CC-0378-40E3-85A2-E2E8E8C58B3E}" type="pres">
      <dgm:prSet presAssocID="{5ACFF7BC-1B8A-48BD-AEDE-17F42EA72861}" presName="sibTrans" presStyleCnt="0"/>
      <dgm:spPr/>
    </dgm:pt>
    <dgm:pt modelId="{E00F485F-CBF6-4B75-95ED-19EA3BE26226}" type="pres">
      <dgm:prSet presAssocID="{6ABBAABC-81B0-4184-A3B3-26669413CD41}" presName="composite" presStyleCnt="0"/>
      <dgm:spPr/>
    </dgm:pt>
    <dgm:pt modelId="{45324965-4263-40BE-976D-C62596847EC4}" type="pres">
      <dgm:prSet presAssocID="{6ABBAABC-81B0-4184-A3B3-26669413CD41}" presName="Image" presStyleLbl="align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07B928F-6971-42DE-B2AD-BF4E4AA16636}" type="pres">
      <dgm:prSet presAssocID="{6ABBAABC-81B0-4184-A3B3-26669413CD41}" presName="Accent" presStyleLbl="parChTrans1D1" presStyleIdx="1" presStyleCnt="3"/>
      <dgm:spPr/>
    </dgm:pt>
    <dgm:pt modelId="{B8B0CF77-4011-48F9-AD88-C6FBFDE54D0A}" type="pres">
      <dgm:prSet presAssocID="{6ABBAABC-81B0-4184-A3B3-26669413CD41}" presName="Paren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A1C3B199-9C0E-4ABB-A60A-6D3AD07FBD51}" type="pres">
      <dgm:prSet presAssocID="{1D68D689-597B-4454-ACB7-04379AD79F0A}" presName="sibTrans" presStyleCnt="0"/>
      <dgm:spPr/>
    </dgm:pt>
    <dgm:pt modelId="{406BDFFF-C7B2-492C-859F-3DFE6E11D6D4}" type="pres">
      <dgm:prSet presAssocID="{AE356110-FFC9-4E2E-89D7-A88568DECEF6}" presName="composite" presStyleCnt="0"/>
      <dgm:spPr/>
    </dgm:pt>
    <dgm:pt modelId="{9E28630B-20DE-400B-9C73-D90F986CE142}" type="pres">
      <dgm:prSet presAssocID="{AE356110-FFC9-4E2E-89D7-A88568DECEF6}" presName="Image" presStyleLbl="align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4076B83-3CFC-43AB-8AA0-30D02F3B6E47}" type="pres">
      <dgm:prSet presAssocID="{AE356110-FFC9-4E2E-89D7-A88568DECEF6}" presName="Accent" presStyleLbl="parChTrans1D1" presStyleIdx="2" presStyleCnt="3"/>
      <dgm:spPr/>
    </dgm:pt>
    <dgm:pt modelId="{11483208-3B68-4F9B-ABD0-C02C564B2094}" type="pres">
      <dgm:prSet presAssocID="{AE356110-FFC9-4E2E-89D7-A88568DECEF6}" presName="Paren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r-Cyrl-RS"/>
        </a:p>
      </dgm:t>
    </dgm:pt>
  </dgm:ptLst>
  <dgm:cxnLst>
    <dgm:cxn modelId="{F4C54DA9-1857-45F6-A9CE-A6095759B8C5}" type="presOf" srcId="{AE356110-FFC9-4E2E-89D7-A88568DECEF6}" destId="{11483208-3B68-4F9B-ABD0-C02C564B2094}" srcOrd="0" destOrd="0" presId="urn:microsoft.com/office/officeart/2008/layout/PictureLineup"/>
    <dgm:cxn modelId="{AAE05DEC-2BDB-4D0D-9A15-2784A67DE431}" type="presOf" srcId="{6ABBAABC-81B0-4184-A3B3-26669413CD41}" destId="{B8B0CF77-4011-48F9-AD88-C6FBFDE54D0A}" srcOrd="0" destOrd="0" presId="urn:microsoft.com/office/officeart/2008/layout/PictureLineup"/>
    <dgm:cxn modelId="{373C4183-B468-41AF-B8D3-A94D8D58FD00}" srcId="{252E563C-43BD-4B23-A52B-B038E74A97FC}" destId="{E741DCC5-91FC-4244-B0E0-C3232D834578}" srcOrd="0" destOrd="0" parTransId="{68001159-27B7-4DE1-AF63-CF001CE1FEF0}" sibTransId="{5ACFF7BC-1B8A-48BD-AEDE-17F42EA72861}"/>
    <dgm:cxn modelId="{75CEEEAF-A883-4249-A67B-6A5465925A63}" type="presOf" srcId="{E741DCC5-91FC-4244-B0E0-C3232D834578}" destId="{F68E9F1E-880B-452D-8CE0-BC4734DCC5D8}" srcOrd="0" destOrd="0" presId="urn:microsoft.com/office/officeart/2008/layout/PictureLineup"/>
    <dgm:cxn modelId="{18D1FCE1-B352-441F-8661-CF46854FB3E2}" srcId="{252E563C-43BD-4B23-A52B-B038E74A97FC}" destId="{AE356110-FFC9-4E2E-89D7-A88568DECEF6}" srcOrd="2" destOrd="0" parTransId="{CC4C8D8D-947E-4521-BEFC-00A3896C375C}" sibTransId="{33B006A7-93EC-47DB-ACCA-781607805698}"/>
    <dgm:cxn modelId="{597FF41B-082D-40CA-9EE9-64712C196DF4}" type="presOf" srcId="{252E563C-43BD-4B23-A52B-B038E74A97FC}" destId="{4DF2B6C4-82DB-4E23-A09B-EB9158848DF8}" srcOrd="0" destOrd="0" presId="urn:microsoft.com/office/officeart/2008/layout/PictureLineup"/>
    <dgm:cxn modelId="{06889EC6-516F-406E-88E0-65E026F1994E}" srcId="{252E563C-43BD-4B23-A52B-B038E74A97FC}" destId="{6ABBAABC-81B0-4184-A3B3-26669413CD41}" srcOrd="1" destOrd="0" parTransId="{6BED557D-F582-4A2E-AB2A-59B168D2BAA4}" sibTransId="{1D68D689-597B-4454-ACB7-04379AD79F0A}"/>
    <dgm:cxn modelId="{C38E95B2-1A53-4A84-B115-DD7C080E5DC7}" type="presParOf" srcId="{4DF2B6C4-82DB-4E23-A09B-EB9158848DF8}" destId="{E3F14F13-44A0-4819-B128-71D7C64C1B3B}" srcOrd="0" destOrd="0" presId="urn:microsoft.com/office/officeart/2008/layout/PictureLineup"/>
    <dgm:cxn modelId="{DA4059CD-7252-442E-BA26-EBA420D8DEBD}" type="presParOf" srcId="{E3F14F13-44A0-4819-B128-71D7C64C1B3B}" destId="{2990D72F-B941-4DA4-92A7-C374DD6619D1}" srcOrd="0" destOrd="0" presId="urn:microsoft.com/office/officeart/2008/layout/PictureLineup"/>
    <dgm:cxn modelId="{B52116C2-CA2C-48BC-B6CF-637D3BAB4D59}" type="presParOf" srcId="{E3F14F13-44A0-4819-B128-71D7C64C1B3B}" destId="{38197806-F556-47D6-97CF-FE0E9286A800}" srcOrd="1" destOrd="0" presId="urn:microsoft.com/office/officeart/2008/layout/PictureLineup"/>
    <dgm:cxn modelId="{FC75AC30-AD07-4A3F-B4A7-90BF44EB2694}" type="presParOf" srcId="{E3F14F13-44A0-4819-B128-71D7C64C1B3B}" destId="{F68E9F1E-880B-452D-8CE0-BC4734DCC5D8}" srcOrd="2" destOrd="0" presId="urn:microsoft.com/office/officeart/2008/layout/PictureLineup"/>
    <dgm:cxn modelId="{1DBEAD09-D909-451D-8056-515543A66BCF}" type="presParOf" srcId="{4DF2B6C4-82DB-4E23-A09B-EB9158848DF8}" destId="{5EEA78CC-0378-40E3-85A2-E2E8E8C58B3E}" srcOrd="1" destOrd="0" presId="urn:microsoft.com/office/officeart/2008/layout/PictureLineup"/>
    <dgm:cxn modelId="{2F834C1B-E2DB-4B03-8553-8A9958C4ABF8}" type="presParOf" srcId="{4DF2B6C4-82DB-4E23-A09B-EB9158848DF8}" destId="{E00F485F-CBF6-4B75-95ED-19EA3BE26226}" srcOrd="2" destOrd="0" presId="urn:microsoft.com/office/officeart/2008/layout/PictureLineup"/>
    <dgm:cxn modelId="{6576AB0F-CCD2-4352-9C08-52A7A260322F}" type="presParOf" srcId="{E00F485F-CBF6-4B75-95ED-19EA3BE26226}" destId="{45324965-4263-40BE-976D-C62596847EC4}" srcOrd="0" destOrd="0" presId="urn:microsoft.com/office/officeart/2008/layout/PictureLineup"/>
    <dgm:cxn modelId="{03261A69-E728-41E3-BB9F-2A61D1ACA655}" type="presParOf" srcId="{E00F485F-CBF6-4B75-95ED-19EA3BE26226}" destId="{407B928F-6971-42DE-B2AD-BF4E4AA16636}" srcOrd="1" destOrd="0" presId="urn:microsoft.com/office/officeart/2008/layout/PictureLineup"/>
    <dgm:cxn modelId="{0E55BB1E-4898-4AAD-8630-71692D536BBB}" type="presParOf" srcId="{E00F485F-CBF6-4B75-95ED-19EA3BE26226}" destId="{B8B0CF77-4011-48F9-AD88-C6FBFDE54D0A}" srcOrd="2" destOrd="0" presId="urn:microsoft.com/office/officeart/2008/layout/PictureLineup"/>
    <dgm:cxn modelId="{B5AB39E2-02AB-4A35-B74A-C26A58BF2D58}" type="presParOf" srcId="{4DF2B6C4-82DB-4E23-A09B-EB9158848DF8}" destId="{A1C3B199-9C0E-4ABB-A60A-6D3AD07FBD51}" srcOrd="3" destOrd="0" presId="urn:microsoft.com/office/officeart/2008/layout/PictureLineup"/>
    <dgm:cxn modelId="{47649E8C-9422-4480-B7D2-0F6561CF780E}" type="presParOf" srcId="{4DF2B6C4-82DB-4E23-A09B-EB9158848DF8}" destId="{406BDFFF-C7B2-492C-859F-3DFE6E11D6D4}" srcOrd="4" destOrd="0" presId="urn:microsoft.com/office/officeart/2008/layout/PictureLineup"/>
    <dgm:cxn modelId="{D2D59321-5E3B-4008-B9FE-78AED1F76E4D}" type="presParOf" srcId="{406BDFFF-C7B2-492C-859F-3DFE6E11D6D4}" destId="{9E28630B-20DE-400B-9C73-D90F986CE142}" srcOrd="0" destOrd="0" presId="urn:microsoft.com/office/officeart/2008/layout/PictureLineup"/>
    <dgm:cxn modelId="{2F60799B-1417-4E3D-BE95-33A58E089F3D}" type="presParOf" srcId="{406BDFFF-C7B2-492C-859F-3DFE6E11D6D4}" destId="{E4076B83-3CFC-43AB-8AA0-30D02F3B6E47}" srcOrd="1" destOrd="0" presId="urn:microsoft.com/office/officeart/2008/layout/PictureLineup"/>
    <dgm:cxn modelId="{F38CE368-9ECC-4427-A55C-3C72857DDA2B}" type="presParOf" srcId="{406BDFFF-C7B2-492C-859F-3DFE6E11D6D4}" destId="{11483208-3B68-4F9B-ABD0-C02C564B2094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BE2ABB4-0DA1-4844-A2CD-82FBCA82EE88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Cyrl-RS"/>
        </a:p>
      </dgm:t>
    </dgm:pt>
    <dgm:pt modelId="{796333AE-4914-4178-B375-59A8B98249BB}">
      <dgm:prSet phldrT="[Text]" custT="1"/>
      <dgm:spPr/>
      <dgm:t>
        <a:bodyPr/>
        <a:lstStyle/>
        <a:p>
          <a:r>
            <a:rPr lang="sr-Cyrl-RS" sz="2000" dirty="0">
              <a:solidFill>
                <a:schemeClr val="tx1">
                  <a:lumMod val="75000"/>
                  <a:lumOff val="25000"/>
                </a:schemeClr>
              </a:solidFill>
            </a:rPr>
            <a:t>Предлог пошти Србије за постављање инфраструктуре</a:t>
          </a:r>
        </a:p>
        <a:p>
          <a:endParaRPr lang="sr-Cyrl-RS" sz="20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r>
            <a:rPr lang="sr-Cyrl-RS" sz="2000" dirty="0">
              <a:solidFill>
                <a:schemeClr val="tx1">
                  <a:lumMod val="75000"/>
                  <a:lumOff val="25000"/>
                </a:schemeClr>
              </a:solidFill>
            </a:rPr>
            <a:t>Наплата на станицама</a:t>
          </a:r>
        </a:p>
        <a:p>
          <a:endParaRPr lang="sr-Cyrl-RS" sz="20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r>
            <a:rPr lang="sr-Latn-RS" sz="2000" dirty="0">
              <a:solidFill>
                <a:schemeClr val="tx1">
                  <a:lumMod val="75000"/>
                  <a:lumOff val="25000"/>
                </a:schemeClr>
              </a:solidFill>
            </a:rPr>
            <a:t>New Company</a:t>
          </a:r>
          <a:endParaRPr lang="sr-Cyrl-RS" sz="20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C9A63342-DD29-4655-A01D-9EA792875D89}" type="parTrans" cxnId="{7E812B70-9842-475B-AA74-742C9977C1A3}">
      <dgm:prSet/>
      <dgm:spPr/>
      <dgm:t>
        <a:bodyPr/>
        <a:lstStyle/>
        <a:p>
          <a:endParaRPr lang="sr-Cyrl-RS"/>
        </a:p>
      </dgm:t>
    </dgm:pt>
    <dgm:pt modelId="{BCAF8991-3394-4957-A6B5-514B98DF5323}" type="sibTrans" cxnId="{7E812B70-9842-475B-AA74-742C9977C1A3}">
      <dgm:prSet/>
      <dgm:spPr/>
      <dgm:t>
        <a:bodyPr/>
        <a:lstStyle/>
        <a:p>
          <a:endParaRPr lang="sr-Cyrl-RS"/>
        </a:p>
      </dgm:t>
    </dgm:pt>
    <dgm:pt modelId="{D349F515-5FE4-418D-A868-E54C9405A50F}">
      <dgm:prSet phldrT="[Text]"/>
      <dgm:spPr/>
      <dgm:t>
        <a:bodyPr/>
        <a:lstStyle/>
        <a:p>
          <a:endParaRPr lang="sr-Cyrl-RS" dirty="0">
            <a:solidFill>
              <a:srgbClr val="00B0F0"/>
            </a:solidFill>
          </a:endParaRPr>
        </a:p>
      </dgm:t>
    </dgm:pt>
    <dgm:pt modelId="{B26CE4E5-2FC0-4004-8977-E77DA4586925}" type="sibTrans" cxnId="{F48D063E-0E62-419A-B64F-6CC678E5DE04}">
      <dgm:prSet/>
      <dgm:spPr/>
      <dgm:t>
        <a:bodyPr/>
        <a:lstStyle/>
        <a:p>
          <a:endParaRPr lang="sr-Cyrl-RS"/>
        </a:p>
      </dgm:t>
    </dgm:pt>
    <dgm:pt modelId="{D523C118-AD1E-445B-932B-C37D6118EB92}" type="parTrans" cxnId="{F48D063E-0E62-419A-B64F-6CC678E5DE04}">
      <dgm:prSet/>
      <dgm:spPr/>
      <dgm:t>
        <a:bodyPr/>
        <a:lstStyle/>
        <a:p>
          <a:endParaRPr lang="sr-Cyrl-RS"/>
        </a:p>
      </dgm:t>
    </dgm:pt>
    <dgm:pt modelId="{938F1693-B214-4C9F-9284-0E75ABE38ED5}" type="pres">
      <dgm:prSet presAssocID="{DBE2ABB4-0DA1-4844-A2CD-82FBCA82EE88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sr-Cyrl-RS"/>
        </a:p>
      </dgm:t>
    </dgm:pt>
    <dgm:pt modelId="{AE24238D-BCE5-493A-B96D-6BF9AFEF30B1}" type="pres">
      <dgm:prSet presAssocID="{D349F515-5FE4-418D-A868-E54C9405A50F}" presName="composite" presStyleCnt="0"/>
      <dgm:spPr/>
    </dgm:pt>
    <dgm:pt modelId="{870CFFF8-8F31-4702-9F76-2A261C0A05E6}" type="pres">
      <dgm:prSet presAssocID="{D349F515-5FE4-418D-A868-E54C9405A50F}" presName="ParentAccentShape" presStyleLbl="trBgShp" presStyleIdx="0" presStyleCnt="2"/>
      <dgm:spPr/>
    </dgm:pt>
    <dgm:pt modelId="{73CD8BA2-1ACB-408B-8F11-B5EB805EB757}" type="pres">
      <dgm:prSet presAssocID="{D349F515-5FE4-418D-A868-E54C9405A50F}" presName="ParentText" presStyleLbl="revTx" presStyleIdx="0" presStyleCnt="2" custFlipHor="1" custScaleX="43603" custScaleY="140417" custLinFactY="-400000" custLinFactNeighborX="68497" custLinFactNeighborY="-46844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6968F361-44A3-4657-83D4-D1A78E91A7C0}" type="pres">
      <dgm:prSet presAssocID="{D349F515-5FE4-418D-A868-E54C9405A50F}" presName="ChildText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sr-Cyrl-RS"/>
        </a:p>
      </dgm:t>
    </dgm:pt>
    <dgm:pt modelId="{837DB10E-B4F4-4725-8E08-5D71B716F732}" type="pres">
      <dgm:prSet presAssocID="{D349F515-5FE4-418D-A868-E54C9405A50F}" presName="ChildAccentShape" presStyleLbl="trBgShp" presStyleIdx="1" presStyleCnt="2"/>
      <dgm:spPr/>
    </dgm:pt>
    <dgm:pt modelId="{B887A16D-4CDC-4173-A086-A01D9D644B11}" type="pres">
      <dgm:prSet presAssocID="{D349F515-5FE4-418D-A868-E54C9405A50F}" presName="Image" presStyleLbl="alignImgPlace1" presStyleIdx="0" presStyleCnt="1" custScaleX="93977" custScaleY="13822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28493D89-0C26-4834-A37D-BEF830CB56A1}" type="presOf" srcId="{DBE2ABB4-0DA1-4844-A2CD-82FBCA82EE88}" destId="{938F1693-B214-4C9F-9284-0E75ABE38ED5}" srcOrd="0" destOrd="0" presId="urn:microsoft.com/office/officeart/2009/3/layout/SnapshotPictureList"/>
    <dgm:cxn modelId="{4B245192-903D-4643-9BAF-CCBA1D93A341}" type="presOf" srcId="{796333AE-4914-4178-B375-59A8B98249BB}" destId="{6968F361-44A3-4657-83D4-D1A78E91A7C0}" srcOrd="0" destOrd="0" presId="urn:microsoft.com/office/officeart/2009/3/layout/SnapshotPictureList"/>
    <dgm:cxn modelId="{01242DB0-878B-47F1-B258-BAB45CDD7546}" type="presOf" srcId="{D349F515-5FE4-418D-A868-E54C9405A50F}" destId="{73CD8BA2-1ACB-408B-8F11-B5EB805EB757}" srcOrd="0" destOrd="0" presId="urn:microsoft.com/office/officeart/2009/3/layout/SnapshotPictureList"/>
    <dgm:cxn modelId="{F48D063E-0E62-419A-B64F-6CC678E5DE04}" srcId="{DBE2ABB4-0DA1-4844-A2CD-82FBCA82EE88}" destId="{D349F515-5FE4-418D-A868-E54C9405A50F}" srcOrd="0" destOrd="0" parTransId="{D523C118-AD1E-445B-932B-C37D6118EB92}" sibTransId="{B26CE4E5-2FC0-4004-8977-E77DA4586925}"/>
    <dgm:cxn modelId="{7E812B70-9842-475B-AA74-742C9977C1A3}" srcId="{D349F515-5FE4-418D-A868-E54C9405A50F}" destId="{796333AE-4914-4178-B375-59A8B98249BB}" srcOrd="0" destOrd="0" parTransId="{C9A63342-DD29-4655-A01D-9EA792875D89}" sibTransId="{BCAF8991-3394-4957-A6B5-514B98DF5323}"/>
    <dgm:cxn modelId="{1BAEC86F-1410-4AC9-9C50-1B5EC34881B9}" type="presParOf" srcId="{938F1693-B214-4C9F-9284-0E75ABE38ED5}" destId="{AE24238D-BCE5-493A-B96D-6BF9AFEF30B1}" srcOrd="0" destOrd="0" presId="urn:microsoft.com/office/officeart/2009/3/layout/SnapshotPictureList"/>
    <dgm:cxn modelId="{A2A08572-0C24-47F2-9BDB-640F75E68F42}" type="presParOf" srcId="{AE24238D-BCE5-493A-B96D-6BF9AFEF30B1}" destId="{870CFFF8-8F31-4702-9F76-2A261C0A05E6}" srcOrd="0" destOrd="0" presId="urn:microsoft.com/office/officeart/2009/3/layout/SnapshotPictureList"/>
    <dgm:cxn modelId="{91905462-D89C-4996-8008-F251C8E3E382}" type="presParOf" srcId="{AE24238D-BCE5-493A-B96D-6BF9AFEF30B1}" destId="{73CD8BA2-1ACB-408B-8F11-B5EB805EB757}" srcOrd="1" destOrd="0" presId="urn:microsoft.com/office/officeart/2009/3/layout/SnapshotPictureList"/>
    <dgm:cxn modelId="{6D07B283-8AEC-4FD2-A1DA-1FBFF960B5B8}" type="presParOf" srcId="{AE24238D-BCE5-493A-B96D-6BF9AFEF30B1}" destId="{6968F361-44A3-4657-83D4-D1A78E91A7C0}" srcOrd="2" destOrd="0" presId="urn:microsoft.com/office/officeart/2009/3/layout/SnapshotPictureList"/>
    <dgm:cxn modelId="{10EE4148-501D-437D-8BDC-4823FB7CFDA4}" type="presParOf" srcId="{AE24238D-BCE5-493A-B96D-6BF9AFEF30B1}" destId="{837DB10E-B4F4-4725-8E08-5D71B716F732}" srcOrd="3" destOrd="0" presId="urn:microsoft.com/office/officeart/2009/3/layout/SnapshotPictureList"/>
    <dgm:cxn modelId="{7E642DF4-F26E-4F3D-949C-EBA903EE4CC6}" type="presParOf" srcId="{AE24238D-BCE5-493A-B96D-6BF9AFEF30B1}" destId="{B887A16D-4CDC-4173-A086-A01D9D644B11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166DB1D-A375-4538-AEC4-617EE98B5E64}" type="doc">
      <dgm:prSet loTypeId="urn:microsoft.com/office/officeart/2005/8/layout/cycle5" loCatId="cycle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49FC011-7AEB-4955-9118-9B39D911FDAE}">
      <dgm:prSet phldrT="[Text]" custT="1"/>
      <dgm:spPr>
        <a:xfrm>
          <a:off x="3480162" y="1983"/>
          <a:ext cx="1447074" cy="940598"/>
        </a:xfrm>
        <a:prstGeom prst="roundRect">
          <a:avLst/>
        </a:prstGeom>
      </dgm:spPr>
      <dgm:t>
        <a:bodyPr/>
        <a:lstStyle/>
        <a:p>
          <a:r>
            <a:rPr lang="sr-Cyrl-RS" sz="1200" b="1">
              <a:latin typeface="Calibri"/>
              <a:ea typeface="+mn-ea"/>
              <a:cs typeface="+mn-cs"/>
            </a:rPr>
            <a:t>1. Упуство за сачињавање пројектне идеје - израда брошуре</a:t>
          </a:r>
          <a:endParaRPr lang="en-US" sz="1200">
            <a:latin typeface="Calibri"/>
            <a:ea typeface="+mn-ea"/>
            <a:cs typeface="+mn-cs"/>
          </a:endParaRPr>
        </a:p>
      </dgm:t>
    </dgm:pt>
    <dgm:pt modelId="{6FC899E2-D920-4181-8A81-FAD90EDF613C}" type="parTrans" cxnId="{677BC072-A186-4043-8EF0-1AF14F90E7D7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81671C87-E694-48FC-8024-7665791B8A09}" type="sibTrans" cxnId="{677BC072-A186-4043-8EF0-1AF14F90E7D7}">
      <dgm:prSet/>
      <dgm:spPr>
        <a:xfrm>
          <a:off x="2324207" y="472282"/>
          <a:ext cx="3758984" cy="3758984"/>
        </a:xfrm>
        <a:custGeom>
          <a:avLst/>
          <a:gdLst/>
          <a:ahLst/>
          <a:cxnLst/>
          <a:rect l="0" t="0" r="0" b="0"/>
          <a:pathLst>
            <a:path>
              <a:moveTo>
                <a:pt x="2854564" y="243856"/>
              </a:moveTo>
              <a:arcTo wR="1918503" hR="1918503" stAng="17952208" swAng="1213486"/>
            </a:path>
          </a:pathLst>
        </a:custGeom>
      </dgm:spPr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DAD9A0A8-19D8-49A7-B53C-14E55A1A2464}">
      <dgm:prSet phldrT="[Text]" custT="1"/>
      <dgm:spPr>
        <a:xfrm>
          <a:off x="5267666" y="1300680"/>
          <a:ext cx="1447074" cy="940598"/>
        </a:xfrm>
        <a:prstGeom prst="roundRect">
          <a:avLst/>
        </a:prstGeom>
      </dgm:spPr>
      <dgm:t>
        <a:bodyPr/>
        <a:lstStyle/>
        <a:p>
          <a:r>
            <a:rPr lang="sr-Cyrl-RS" sz="1200" b="1">
              <a:latin typeface="Calibri"/>
              <a:ea typeface="+mn-ea"/>
              <a:cs typeface="+mn-cs"/>
            </a:rPr>
            <a:t>2. Попуњавање и потписивање пројектне идеје од стане предлагача а уместо поља за потпис директора</a:t>
          </a:r>
          <a:endParaRPr lang="en-US" sz="1200">
            <a:latin typeface="Calibri"/>
            <a:ea typeface="+mn-ea"/>
            <a:cs typeface="+mn-cs"/>
          </a:endParaRPr>
        </a:p>
      </dgm:t>
    </dgm:pt>
    <dgm:pt modelId="{CF500BDB-C7EC-4054-84C5-DD47ABC4E23F}" type="parTrans" cxnId="{C62BE9D1-B4EE-4133-856C-181C693AFFA5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0103BBAB-8F5A-41B9-A871-D801566197C9}" type="sibTrans" cxnId="{C62BE9D1-B4EE-4133-856C-181C693AFFA5}">
      <dgm:prSet/>
      <dgm:spPr>
        <a:xfrm>
          <a:off x="2324207" y="472282"/>
          <a:ext cx="3758984" cy="3758984"/>
        </a:xfrm>
        <a:custGeom>
          <a:avLst/>
          <a:gdLst/>
          <a:ahLst/>
          <a:cxnLst/>
          <a:rect l="0" t="0" r="0" b="0"/>
          <a:pathLst>
            <a:path>
              <a:moveTo>
                <a:pt x="3832428" y="2050950"/>
              </a:moveTo>
              <a:arcTo wR="1918503" hR="1918503" stAng="21837521" swAng="1361233"/>
            </a:path>
          </a:pathLst>
        </a:custGeom>
      </dgm:spPr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22C6346F-C26C-402F-BC49-96C9C8389C03}">
      <dgm:prSet phldrT="[Text]" custT="1"/>
      <dgm:spPr>
        <a:xfrm>
          <a:off x="4584900" y="3402017"/>
          <a:ext cx="1447074" cy="940598"/>
        </a:xfrm>
        <a:prstGeom prst="roundRect">
          <a:avLst/>
        </a:prstGeom>
      </dgm:spPr>
      <dgm:t>
        <a:bodyPr/>
        <a:lstStyle/>
        <a:p>
          <a:r>
            <a:rPr lang="sr-Cyrl-RS" sz="1200" b="1" dirty="0">
              <a:latin typeface="Calibri"/>
              <a:ea typeface="+mn-ea"/>
              <a:cs typeface="+mn-cs"/>
            </a:rPr>
            <a:t>3. Изјашњење организационих целина сродних области</a:t>
          </a:r>
          <a:r>
            <a:rPr lang="sr-Latn-RS" sz="1200" b="1" dirty="0">
              <a:latin typeface="Calibri"/>
              <a:ea typeface="+mn-ea"/>
              <a:cs typeface="+mn-cs"/>
            </a:rPr>
            <a:t> </a:t>
          </a:r>
          <a:r>
            <a:rPr lang="sr-Cyrl-RS" sz="1200" b="1" dirty="0">
              <a:latin typeface="Calibri"/>
              <a:ea typeface="+mn-ea"/>
              <a:cs typeface="+mn-cs"/>
            </a:rPr>
            <a:t>и уједно целине из које се предлаже предлог  </a:t>
          </a:r>
          <a:endParaRPr lang="en-US" sz="1200" dirty="0">
            <a:latin typeface="Calibri"/>
            <a:ea typeface="+mn-ea"/>
            <a:cs typeface="+mn-cs"/>
          </a:endParaRPr>
        </a:p>
      </dgm:t>
    </dgm:pt>
    <dgm:pt modelId="{B84DD7E1-CCD6-41E2-A8E6-5B3A752503BD}" type="parTrans" cxnId="{7A4069F9-83DC-4D4C-956F-71D2552F10CC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87679CA4-1D8D-40AF-91C1-6BCCF60002E2}" type="sibTrans" cxnId="{7A4069F9-83DC-4D4C-956F-71D2552F10CC}">
      <dgm:prSet/>
      <dgm:spPr>
        <a:xfrm>
          <a:off x="2324207" y="472282"/>
          <a:ext cx="3758984" cy="3758984"/>
        </a:xfrm>
        <a:custGeom>
          <a:avLst/>
          <a:gdLst/>
          <a:ahLst/>
          <a:cxnLst/>
          <a:rect l="0" t="0" r="0" b="0"/>
          <a:pathLst>
            <a:path>
              <a:moveTo>
                <a:pt x="2154526" y="3822432"/>
              </a:moveTo>
              <a:arcTo wR="1918503" hR="1918503" stAng="4975998" swAng="848004"/>
            </a:path>
          </a:pathLst>
        </a:custGeom>
      </dgm:spPr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BE2285E3-97DD-4B73-9D96-C9F6DE41E8D6}">
      <dgm:prSet phldrT="[Text]" custT="1"/>
      <dgm:spPr>
        <a:xfrm>
          <a:off x="1692659" y="1300680"/>
          <a:ext cx="1447074" cy="940598"/>
        </a:xfrm>
        <a:prstGeom prst="roundRect">
          <a:avLst/>
        </a:prstGeom>
      </dgm:spPr>
      <dgm:t>
        <a:bodyPr/>
        <a:lstStyle/>
        <a:p>
          <a:r>
            <a:rPr lang="sr-Cyrl-RS" sz="1200" b="1" dirty="0">
              <a:latin typeface="Calibri"/>
              <a:ea typeface="+mn-ea"/>
              <a:cs typeface="+mn-cs"/>
            </a:rPr>
            <a:t>5. Заокружена процедура и даља надлежност пратеће Функције стратегије и процене пословног ризика </a:t>
          </a:r>
          <a:endParaRPr lang="en-US" sz="1200" dirty="0">
            <a:latin typeface="Calibri"/>
            <a:ea typeface="+mn-ea"/>
            <a:cs typeface="+mn-cs"/>
          </a:endParaRPr>
        </a:p>
      </dgm:t>
    </dgm:pt>
    <dgm:pt modelId="{8347A1BE-1B4C-4533-BF48-FEC0F1B1CDA3}" type="parTrans" cxnId="{6DF0A300-A481-4D66-BC83-89ACEF543D93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F5E7E8D9-382D-4DA2-84DD-845D7D1AE373}" type="sibTrans" cxnId="{6DF0A300-A481-4D66-BC83-89ACEF543D93}">
      <dgm:prSet/>
      <dgm:spPr>
        <a:xfrm>
          <a:off x="2324207" y="472282"/>
          <a:ext cx="3758984" cy="3758984"/>
        </a:xfrm>
        <a:custGeom>
          <a:avLst/>
          <a:gdLst/>
          <a:ahLst/>
          <a:cxnLst/>
          <a:rect l="0" t="0" r="0" b="0"/>
          <a:pathLst>
            <a:path>
              <a:moveTo>
                <a:pt x="461223" y="670708"/>
              </a:moveTo>
              <a:arcTo wR="1918503" hR="1918503" stAng="13234305" swAng="1213486"/>
            </a:path>
          </a:pathLst>
        </a:custGeom>
      </dgm:spPr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0A551A7F-304E-4215-A60C-A9BE177B100E}">
      <dgm:prSet custT="1"/>
      <dgm:spPr>
        <a:xfrm>
          <a:off x="2375425" y="3402017"/>
          <a:ext cx="1447074" cy="940598"/>
        </a:xfrm>
        <a:prstGeom prst="roundRect">
          <a:avLst/>
        </a:prstGeom>
      </dgm:spPr>
      <dgm:t>
        <a:bodyPr/>
        <a:lstStyle/>
        <a:p>
          <a:r>
            <a:rPr lang="sr-Cyrl-RS" sz="1200" b="1">
              <a:latin typeface="Calibri"/>
              <a:ea typeface="+mn-ea"/>
              <a:cs typeface="+mn-cs"/>
            </a:rPr>
            <a:t>4. Изјашњењем и гласањем се прихвата или одбија пројекат</a:t>
          </a:r>
          <a:endParaRPr lang="en-US" sz="1200" b="1">
            <a:latin typeface="Calibri"/>
            <a:ea typeface="+mn-ea"/>
            <a:cs typeface="+mn-cs"/>
          </a:endParaRPr>
        </a:p>
      </dgm:t>
    </dgm:pt>
    <dgm:pt modelId="{06D4B3A6-CCDC-43A3-811B-731AB939284B}" type="parTrans" cxnId="{CC88A1F6-10AA-42AF-B054-D99A96A169A1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7152516D-0033-4BF8-8A30-C9D9A03DA399}" type="sibTrans" cxnId="{CC88A1F6-10AA-42AF-B054-D99A96A169A1}">
      <dgm:prSet/>
      <dgm:spPr>
        <a:xfrm>
          <a:off x="2324207" y="472282"/>
          <a:ext cx="3758984" cy="3758984"/>
        </a:xfrm>
        <a:custGeom>
          <a:avLst/>
          <a:gdLst/>
          <a:ahLst/>
          <a:cxnLst/>
          <a:rect l="0" t="0" r="0" b="0"/>
          <a:pathLst>
            <a:path>
              <a:moveTo>
                <a:pt x="203754" y="2778904"/>
              </a:moveTo>
              <a:arcTo wR="1918503" hR="1918503" stAng="9201246" swAng="1361233"/>
            </a:path>
          </a:pathLst>
        </a:custGeom>
      </dgm:spPr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BB662A66-8067-4CB2-8C31-1B07EE2C6E89}" type="pres">
      <dgm:prSet presAssocID="{4166DB1D-A375-4538-AEC4-617EE98B5E6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r-Cyrl-RS"/>
        </a:p>
      </dgm:t>
    </dgm:pt>
    <dgm:pt modelId="{7FCE40A0-423D-4244-BBA6-4FB164EF98CC}" type="pres">
      <dgm:prSet presAssocID="{B49FC011-7AEB-4955-9118-9B39D911FDAE}" presName="node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sr-Cyrl-RS"/>
        </a:p>
      </dgm:t>
    </dgm:pt>
    <dgm:pt modelId="{4C80C5FB-FD5C-43E9-8888-C9458DE04E6A}" type="pres">
      <dgm:prSet presAssocID="{B49FC011-7AEB-4955-9118-9B39D911FDAE}" presName="spNode" presStyleCnt="0"/>
      <dgm:spPr/>
    </dgm:pt>
    <dgm:pt modelId="{B9B6EF20-F38D-42E5-A360-6BFC7382A5E0}" type="pres">
      <dgm:prSet presAssocID="{81671C87-E694-48FC-8024-7665791B8A09}" presName="sibTrans" presStyleLbl="sibTrans1D1" presStyleIdx="0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2854564" y="243856"/>
              </a:moveTo>
              <a:arcTo wR="1918503" hR="1918503" stAng="17952208" swAng="1213486"/>
            </a:path>
          </a:pathLst>
        </a:custGeom>
      </dgm:spPr>
      <dgm:t>
        <a:bodyPr/>
        <a:lstStyle/>
        <a:p>
          <a:endParaRPr lang="sr-Cyrl-RS"/>
        </a:p>
      </dgm:t>
    </dgm:pt>
    <dgm:pt modelId="{EB82F0DF-AC16-4E84-B479-8BCB5B7AC238}" type="pres">
      <dgm:prSet presAssocID="{DAD9A0A8-19D8-49A7-B53C-14E55A1A2464}" presName="node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sr-Cyrl-RS"/>
        </a:p>
      </dgm:t>
    </dgm:pt>
    <dgm:pt modelId="{9BAA06DF-02B0-4E76-AA6F-DDAFC459DFC6}" type="pres">
      <dgm:prSet presAssocID="{DAD9A0A8-19D8-49A7-B53C-14E55A1A2464}" presName="spNode" presStyleCnt="0"/>
      <dgm:spPr/>
    </dgm:pt>
    <dgm:pt modelId="{3AEE48C9-5272-40EC-8531-6405878F9BC8}" type="pres">
      <dgm:prSet presAssocID="{0103BBAB-8F5A-41B9-A871-D801566197C9}" presName="sibTrans" presStyleLbl="sibTrans1D1" presStyleIdx="1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3832428" y="2050950"/>
              </a:moveTo>
              <a:arcTo wR="1918503" hR="1918503" stAng="21837521" swAng="1361233"/>
            </a:path>
          </a:pathLst>
        </a:custGeom>
      </dgm:spPr>
      <dgm:t>
        <a:bodyPr/>
        <a:lstStyle/>
        <a:p>
          <a:endParaRPr lang="sr-Cyrl-RS"/>
        </a:p>
      </dgm:t>
    </dgm:pt>
    <dgm:pt modelId="{3BC81B9E-D578-417F-A5D4-4350182CE79F}" type="pres">
      <dgm:prSet presAssocID="{22C6346F-C26C-402F-BC49-96C9C8389C03}" presName="node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sr-Cyrl-RS"/>
        </a:p>
      </dgm:t>
    </dgm:pt>
    <dgm:pt modelId="{E6C524D6-D78B-484D-9236-CA456C34E0FB}" type="pres">
      <dgm:prSet presAssocID="{22C6346F-C26C-402F-BC49-96C9C8389C03}" presName="spNode" presStyleCnt="0"/>
      <dgm:spPr/>
    </dgm:pt>
    <dgm:pt modelId="{E81B4780-1CF4-43DC-9907-2BAC717F13C4}" type="pres">
      <dgm:prSet presAssocID="{87679CA4-1D8D-40AF-91C1-6BCCF60002E2}" presName="sibTrans" presStyleLbl="sibTrans1D1" presStyleIdx="2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2154526" y="3822432"/>
              </a:moveTo>
              <a:arcTo wR="1918503" hR="1918503" stAng="4975998" swAng="848004"/>
            </a:path>
          </a:pathLst>
        </a:custGeom>
      </dgm:spPr>
      <dgm:t>
        <a:bodyPr/>
        <a:lstStyle/>
        <a:p>
          <a:endParaRPr lang="sr-Cyrl-RS"/>
        </a:p>
      </dgm:t>
    </dgm:pt>
    <dgm:pt modelId="{AD590498-1527-47C5-8225-EC8C077B1C17}" type="pres">
      <dgm:prSet presAssocID="{0A551A7F-304E-4215-A60C-A9BE177B100E}" presName="node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sr-Cyrl-RS"/>
        </a:p>
      </dgm:t>
    </dgm:pt>
    <dgm:pt modelId="{7C8CFC08-3825-48B9-A7B3-F767AB1D7BFC}" type="pres">
      <dgm:prSet presAssocID="{0A551A7F-304E-4215-A60C-A9BE177B100E}" presName="spNode" presStyleCnt="0"/>
      <dgm:spPr/>
    </dgm:pt>
    <dgm:pt modelId="{2BBDB80A-BEB2-4E6C-9810-AFDE0D77D3D4}" type="pres">
      <dgm:prSet presAssocID="{7152516D-0033-4BF8-8A30-C9D9A03DA399}" presName="sibTrans" presStyleLbl="sibTrans1D1" presStyleIdx="3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203754" y="2778904"/>
              </a:moveTo>
              <a:arcTo wR="1918503" hR="1918503" stAng="9201246" swAng="1361233"/>
            </a:path>
          </a:pathLst>
        </a:custGeom>
      </dgm:spPr>
      <dgm:t>
        <a:bodyPr/>
        <a:lstStyle/>
        <a:p>
          <a:endParaRPr lang="sr-Cyrl-RS"/>
        </a:p>
      </dgm:t>
    </dgm:pt>
    <dgm:pt modelId="{E79EDC0D-D343-439E-A4BC-4946F3E19233}" type="pres">
      <dgm:prSet presAssocID="{BE2285E3-97DD-4B73-9D96-C9F6DE41E8D6}" presName="node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sr-Cyrl-RS"/>
        </a:p>
      </dgm:t>
    </dgm:pt>
    <dgm:pt modelId="{F924BD1E-696F-4AF1-908A-3D3E75B1EFAD}" type="pres">
      <dgm:prSet presAssocID="{BE2285E3-97DD-4B73-9D96-C9F6DE41E8D6}" presName="spNode" presStyleCnt="0"/>
      <dgm:spPr/>
    </dgm:pt>
    <dgm:pt modelId="{F540305F-F824-45BC-BB7D-C69ABFC1A40A}" type="pres">
      <dgm:prSet presAssocID="{F5E7E8D9-382D-4DA2-84DD-845D7D1AE373}" presName="sibTrans" presStyleLbl="sibTrans1D1" presStyleIdx="4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461223" y="670708"/>
              </a:moveTo>
              <a:arcTo wR="1918503" hR="1918503" stAng="13234305" swAng="1213486"/>
            </a:path>
          </a:pathLst>
        </a:custGeom>
      </dgm:spPr>
      <dgm:t>
        <a:bodyPr/>
        <a:lstStyle/>
        <a:p>
          <a:endParaRPr lang="sr-Cyrl-RS"/>
        </a:p>
      </dgm:t>
    </dgm:pt>
  </dgm:ptLst>
  <dgm:cxnLst>
    <dgm:cxn modelId="{CC88A1F6-10AA-42AF-B054-D99A96A169A1}" srcId="{4166DB1D-A375-4538-AEC4-617EE98B5E64}" destId="{0A551A7F-304E-4215-A60C-A9BE177B100E}" srcOrd="3" destOrd="0" parTransId="{06D4B3A6-CCDC-43A3-811B-731AB939284B}" sibTransId="{7152516D-0033-4BF8-8A30-C9D9A03DA399}"/>
    <dgm:cxn modelId="{F4D7B309-A831-42B8-8598-D10CCE529CEB}" type="presOf" srcId="{7152516D-0033-4BF8-8A30-C9D9A03DA399}" destId="{2BBDB80A-BEB2-4E6C-9810-AFDE0D77D3D4}" srcOrd="0" destOrd="0" presId="urn:microsoft.com/office/officeart/2005/8/layout/cycle5"/>
    <dgm:cxn modelId="{A550AAB7-C58E-4BB1-8282-611A7C07DF49}" type="presOf" srcId="{0103BBAB-8F5A-41B9-A871-D801566197C9}" destId="{3AEE48C9-5272-40EC-8531-6405878F9BC8}" srcOrd="0" destOrd="0" presId="urn:microsoft.com/office/officeart/2005/8/layout/cycle5"/>
    <dgm:cxn modelId="{B5D88D2C-B02A-4B7B-A3AF-295658DBC8C4}" type="presOf" srcId="{BE2285E3-97DD-4B73-9D96-C9F6DE41E8D6}" destId="{E79EDC0D-D343-439E-A4BC-4946F3E19233}" srcOrd="0" destOrd="0" presId="urn:microsoft.com/office/officeart/2005/8/layout/cycle5"/>
    <dgm:cxn modelId="{76B7083E-B1BA-438C-A238-7D6CB8808D27}" type="presOf" srcId="{22C6346F-C26C-402F-BC49-96C9C8389C03}" destId="{3BC81B9E-D578-417F-A5D4-4350182CE79F}" srcOrd="0" destOrd="0" presId="urn:microsoft.com/office/officeart/2005/8/layout/cycle5"/>
    <dgm:cxn modelId="{7A4069F9-83DC-4D4C-956F-71D2552F10CC}" srcId="{4166DB1D-A375-4538-AEC4-617EE98B5E64}" destId="{22C6346F-C26C-402F-BC49-96C9C8389C03}" srcOrd="2" destOrd="0" parTransId="{B84DD7E1-CCD6-41E2-A8E6-5B3A752503BD}" sibTransId="{87679CA4-1D8D-40AF-91C1-6BCCF60002E2}"/>
    <dgm:cxn modelId="{AE748C81-A383-4E38-8546-F084E4C4A50C}" type="presOf" srcId="{4166DB1D-A375-4538-AEC4-617EE98B5E64}" destId="{BB662A66-8067-4CB2-8C31-1B07EE2C6E89}" srcOrd="0" destOrd="0" presId="urn:microsoft.com/office/officeart/2005/8/layout/cycle5"/>
    <dgm:cxn modelId="{730D6840-F48C-4832-8902-23CD37EF81FB}" type="presOf" srcId="{87679CA4-1D8D-40AF-91C1-6BCCF60002E2}" destId="{E81B4780-1CF4-43DC-9907-2BAC717F13C4}" srcOrd="0" destOrd="0" presId="urn:microsoft.com/office/officeart/2005/8/layout/cycle5"/>
    <dgm:cxn modelId="{AC4ABC79-2C28-4581-AB00-1628D699C1D9}" type="presOf" srcId="{B49FC011-7AEB-4955-9118-9B39D911FDAE}" destId="{7FCE40A0-423D-4244-BBA6-4FB164EF98CC}" srcOrd="0" destOrd="0" presId="urn:microsoft.com/office/officeart/2005/8/layout/cycle5"/>
    <dgm:cxn modelId="{C62BE9D1-B4EE-4133-856C-181C693AFFA5}" srcId="{4166DB1D-A375-4538-AEC4-617EE98B5E64}" destId="{DAD9A0A8-19D8-49A7-B53C-14E55A1A2464}" srcOrd="1" destOrd="0" parTransId="{CF500BDB-C7EC-4054-84C5-DD47ABC4E23F}" sibTransId="{0103BBAB-8F5A-41B9-A871-D801566197C9}"/>
    <dgm:cxn modelId="{AC23A4CF-8F4E-4313-9252-B363C5585A52}" type="presOf" srcId="{DAD9A0A8-19D8-49A7-B53C-14E55A1A2464}" destId="{EB82F0DF-AC16-4E84-B479-8BCB5B7AC238}" srcOrd="0" destOrd="0" presId="urn:microsoft.com/office/officeart/2005/8/layout/cycle5"/>
    <dgm:cxn modelId="{E5C237EA-E84F-4E90-9533-09B621DBB432}" type="presOf" srcId="{F5E7E8D9-382D-4DA2-84DD-845D7D1AE373}" destId="{F540305F-F824-45BC-BB7D-C69ABFC1A40A}" srcOrd="0" destOrd="0" presId="urn:microsoft.com/office/officeart/2005/8/layout/cycle5"/>
    <dgm:cxn modelId="{26AF3FF9-E979-49FA-B14B-658E88AE9437}" type="presOf" srcId="{0A551A7F-304E-4215-A60C-A9BE177B100E}" destId="{AD590498-1527-47C5-8225-EC8C077B1C17}" srcOrd="0" destOrd="0" presId="urn:microsoft.com/office/officeart/2005/8/layout/cycle5"/>
    <dgm:cxn modelId="{677BC072-A186-4043-8EF0-1AF14F90E7D7}" srcId="{4166DB1D-A375-4538-AEC4-617EE98B5E64}" destId="{B49FC011-7AEB-4955-9118-9B39D911FDAE}" srcOrd="0" destOrd="0" parTransId="{6FC899E2-D920-4181-8A81-FAD90EDF613C}" sibTransId="{81671C87-E694-48FC-8024-7665791B8A09}"/>
    <dgm:cxn modelId="{6DF0A300-A481-4D66-BC83-89ACEF543D93}" srcId="{4166DB1D-A375-4538-AEC4-617EE98B5E64}" destId="{BE2285E3-97DD-4B73-9D96-C9F6DE41E8D6}" srcOrd="4" destOrd="0" parTransId="{8347A1BE-1B4C-4533-BF48-FEC0F1B1CDA3}" sibTransId="{F5E7E8D9-382D-4DA2-84DD-845D7D1AE373}"/>
    <dgm:cxn modelId="{B4E38519-6B9C-4E56-B0B8-4DBDE1D246EA}" type="presOf" srcId="{81671C87-E694-48FC-8024-7665791B8A09}" destId="{B9B6EF20-F38D-42E5-A360-6BFC7382A5E0}" srcOrd="0" destOrd="0" presId="urn:microsoft.com/office/officeart/2005/8/layout/cycle5"/>
    <dgm:cxn modelId="{F844449A-3D7D-47FE-B21C-640A7B414ECC}" type="presParOf" srcId="{BB662A66-8067-4CB2-8C31-1B07EE2C6E89}" destId="{7FCE40A0-423D-4244-BBA6-4FB164EF98CC}" srcOrd="0" destOrd="0" presId="urn:microsoft.com/office/officeart/2005/8/layout/cycle5"/>
    <dgm:cxn modelId="{7BAF6920-6EB3-499F-86E7-1B466AD1C485}" type="presParOf" srcId="{BB662A66-8067-4CB2-8C31-1B07EE2C6E89}" destId="{4C80C5FB-FD5C-43E9-8888-C9458DE04E6A}" srcOrd="1" destOrd="0" presId="urn:microsoft.com/office/officeart/2005/8/layout/cycle5"/>
    <dgm:cxn modelId="{D02EB350-1112-462F-B009-BE20EB2788F2}" type="presParOf" srcId="{BB662A66-8067-4CB2-8C31-1B07EE2C6E89}" destId="{B9B6EF20-F38D-42E5-A360-6BFC7382A5E0}" srcOrd="2" destOrd="0" presId="urn:microsoft.com/office/officeart/2005/8/layout/cycle5"/>
    <dgm:cxn modelId="{FE4FD12E-E347-4082-8357-6AB6ED36BA4F}" type="presParOf" srcId="{BB662A66-8067-4CB2-8C31-1B07EE2C6E89}" destId="{EB82F0DF-AC16-4E84-B479-8BCB5B7AC238}" srcOrd="3" destOrd="0" presId="urn:microsoft.com/office/officeart/2005/8/layout/cycle5"/>
    <dgm:cxn modelId="{24216E2F-2DA3-4DB9-AFF7-106EF59F2636}" type="presParOf" srcId="{BB662A66-8067-4CB2-8C31-1B07EE2C6E89}" destId="{9BAA06DF-02B0-4E76-AA6F-DDAFC459DFC6}" srcOrd="4" destOrd="0" presId="urn:microsoft.com/office/officeart/2005/8/layout/cycle5"/>
    <dgm:cxn modelId="{CAB81E84-4167-4764-B45B-9A7A505AC6C1}" type="presParOf" srcId="{BB662A66-8067-4CB2-8C31-1B07EE2C6E89}" destId="{3AEE48C9-5272-40EC-8531-6405878F9BC8}" srcOrd="5" destOrd="0" presId="urn:microsoft.com/office/officeart/2005/8/layout/cycle5"/>
    <dgm:cxn modelId="{5832F47C-7B29-4634-BBF9-84C2AA30CBC6}" type="presParOf" srcId="{BB662A66-8067-4CB2-8C31-1B07EE2C6E89}" destId="{3BC81B9E-D578-417F-A5D4-4350182CE79F}" srcOrd="6" destOrd="0" presId="urn:microsoft.com/office/officeart/2005/8/layout/cycle5"/>
    <dgm:cxn modelId="{9D9AB0BE-8BA4-4629-9147-8177204C154D}" type="presParOf" srcId="{BB662A66-8067-4CB2-8C31-1B07EE2C6E89}" destId="{E6C524D6-D78B-484D-9236-CA456C34E0FB}" srcOrd="7" destOrd="0" presId="urn:microsoft.com/office/officeart/2005/8/layout/cycle5"/>
    <dgm:cxn modelId="{000012A9-77CF-4B11-84FA-F1BD778AE397}" type="presParOf" srcId="{BB662A66-8067-4CB2-8C31-1B07EE2C6E89}" destId="{E81B4780-1CF4-43DC-9907-2BAC717F13C4}" srcOrd="8" destOrd="0" presId="urn:microsoft.com/office/officeart/2005/8/layout/cycle5"/>
    <dgm:cxn modelId="{14D29A3C-83BE-4AA4-8379-E3194480D9AE}" type="presParOf" srcId="{BB662A66-8067-4CB2-8C31-1B07EE2C6E89}" destId="{AD590498-1527-47C5-8225-EC8C077B1C17}" srcOrd="9" destOrd="0" presId="urn:microsoft.com/office/officeart/2005/8/layout/cycle5"/>
    <dgm:cxn modelId="{1F19FE81-AC91-4C38-91BA-975306BD2856}" type="presParOf" srcId="{BB662A66-8067-4CB2-8C31-1B07EE2C6E89}" destId="{7C8CFC08-3825-48B9-A7B3-F767AB1D7BFC}" srcOrd="10" destOrd="0" presId="urn:microsoft.com/office/officeart/2005/8/layout/cycle5"/>
    <dgm:cxn modelId="{D3AEA01A-773A-4A56-B766-40CB6CB98BA6}" type="presParOf" srcId="{BB662A66-8067-4CB2-8C31-1B07EE2C6E89}" destId="{2BBDB80A-BEB2-4E6C-9810-AFDE0D77D3D4}" srcOrd="11" destOrd="0" presId="urn:microsoft.com/office/officeart/2005/8/layout/cycle5"/>
    <dgm:cxn modelId="{B6FEFBA6-F9ED-4A3C-A6DF-62CD055D1C4F}" type="presParOf" srcId="{BB662A66-8067-4CB2-8C31-1B07EE2C6E89}" destId="{E79EDC0D-D343-439E-A4BC-4946F3E19233}" srcOrd="12" destOrd="0" presId="urn:microsoft.com/office/officeart/2005/8/layout/cycle5"/>
    <dgm:cxn modelId="{D2F196D6-CB24-448C-A82B-F1161DCF4F9F}" type="presParOf" srcId="{BB662A66-8067-4CB2-8C31-1B07EE2C6E89}" destId="{F924BD1E-696F-4AF1-908A-3D3E75B1EFAD}" srcOrd="13" destOrd="0" presId="urn:microsoft.com/office/officeart/2005/8/layout/cycle5"/>
    <dgm:cxn modelId="{4A3196BD-77AF-4162-B926-9E63CD91D181}" type="presParOf" srcId="{BB662A66-8067-4CB2-8C31-1B07EE2C6E89}" destId="{F540305F-F824-45BC-BB7D-C69ABFC1A40A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1FF6F6-FA83-49CC-BE39-64BF9E0CB126}" type="doc">
      <dgm:prSet loTypeId="urn:microsoft.com/office/officeart/2005/8/layout/balance1" loCatId="relationship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sr-Latn-RS"/>
        </a:p>
      </dgm:t>
    </dgm:pt>
    <dgm:pt modelId="{3FBDEC65-B95F-4B05-99E2-EEE9736E152F}">
      <dgm:prSet phldrT="[Text]" custT="1"/>
      <dgm:spPr/>
      <dgm:t>
        <a:bodyPr/>
        <a:lstStyle/>
        <a:p>
          <a:r>
            <a:rPr lang="sr-Cyrl-RS" sz="1600" dirty="0"/>
            <a:t>Успешност</a:t>
          </a:r>
          <a:endParaRPr lang="sr-Latn-RS" sz="1600" dirty="0"/>
        </a:p>
      </dgm:t>
    </dgm:pt>
    <dgm:pt modelId="{8D341B4D-5E2F-4DA4-A168-9CCDFBD88F00}" type="parTrans" cxnId="{92E006B3-C6B4-4A1B-BB93-31B976E8DEA2}">
      <dgm:prSet/>
      <dgm:spPr/>
      <dgm:t>
        <a:bodyPr/>
        <a:lstStyle/>
        <a:p>
          <a:endParaRPr lang="sr-Latn-RS" sz="1600"/>
        </a:p>
      </dgm:t>
    </dgm:pt>
    <dgm:pt modelId="{AF986E29-AFF4-446C-B2E2-45AB21345C92}" type="sibTrans" cxnId="{92E006B3-C6B4-4A1B-BB93-31B976E8DEA2}">
      <dgm:prSet/>
      <dgm:spPr/>
      <dgm:t>
        <a:bodyPr/>
        <a:lstStyle/>
        <a:p>
          <a:endParaRPr lang="sr-Latn-RS" sz="1600"/>
        </a:p>
      </dgm:t>
    </dgm:pt>
    <dgm:pt modelId="{227D0F8A-3D6E-4F8C-A832-04B5DDC215B9}">
      <dgm:prSet phldrT="[Text]" custT="1"/>
      <dgm:spPr/>
      <dgm:t>
        <a:bodyPr/>
        <a:lstStyle/>
        <a:p>
          <a:r>
            <a:rPr lang="sr-Cyrl-RS" sz="1600" dirty="0"/>
            <a:t>Ликвидност</a:t>
          </a:r>
          <a:endParaRPr lang="sr-Latn-RS" sz="1600" dirty="0"/>
        </a:p>
      </dgm:t>
    </dgm:pt>
    <dgm:pt modelId="{332999D0-FC65-43C4-91A8-4C44CC67B20A}" type="parTrans" cxnId="{013581C1-F23D-4FA9-BA3F-9331D0A55D6E}">
      <dgm:prSet custT="1"/>
      <dgm:spPr/>
      <dgm:t>
        <a:bodyPr/>
        <a:lstStyle/>
        <a:p>
          <a:endParaRPr lang="sr-Latn-RS" sz="1600"/>
        </a:p>
      </dgm:t>
    </dgm:pt>
    <dgm:pt modelId="{E43329EA-F032-4262-8408-3E2EB924639C}" type="sibTrans" cxnId="{013581C1-F23D-4FA9-BA3F-9331D0A55D6E}">
      <dgm:prSet/>
      <dgm:spPr/>
      <dgm:t>
        <a:bodyPr/>
        <a:lstStyle/>
        <a:p>
          <a:endParaRPr lang="sr-Latn-RS" sz="1600"/>
        </a:p>
      </dgm:t>
    </dgm:pt>
    <dgm:pt modelId="{4431B56F-CB9E-40B2-A2FE-EC6E93FFB014}">
      <dgm:prSet phldrT="[Text]" custT="1"/>
      <dgm:spPr/>
      <dgm:t>
        <a:bodyPr/>
        <a:lstStyle/>
        <a:p>
          <a:r>
            <a:rPr lang="sr-Cyrl-RS" sz="1600" dirty="0"/>
            <a:t>Продуктивност</a:t>
          </a:r>
          <a:endParaRPr lang="sr-Latn-RS" sz="1600" dirty="0"/>
        </a:p>
      </dgm:t>
    </dgm:pt>
    <dgm:pt modelId="{B021D07E-FFDD-4A86-9A34-BDB37F3BD971}" type="parTrans" cxnId="{44419828-1F78-4C68-A50F-9750BDF0EF67}">
      <dgm:prSet custT="1"/>
      <dgm:spPr/>
      <dgm:t>
        <a:bodyPr/>
        <a:lstStyle/>
        <a:p>
          <a:endParaRPr lang="sr-Latn-RS" sz="1600"/>
        </a:p>
      </dgm:t>
    </dgm:pt>
    <dgm:pt modelId="{B254EE5A-E052-4959-AB83-A19483409495}" type="sibTrans" cxnId="{44419828-1F78-4C68-A50F-9750BDF0EF67}">
      <dgm:prSet/>
      <dgm:spPr/>
      <dgm:t>
        <a:bodyPr/>
        <a:lstStyle/>
        <a:p>
          <a:endParaRPr lang="sr-Latn-RS" sz="1600"/>
        </a:p>
      </dgm:t>
    </dgm:pt>
    <dgm:pt modelId="{25C826C5-6448-4E53-AE63-66827996A1F0}">
      <dgm:prSet phldrT="[Text]" custT="1"/>
      <dgm:spPr/>
      <dgm:t>
        <a:bodyPr/>
        <a:lstStyle/>
        <a:p>
          <a:r>
            <a:rPr lang="sr-Cyrl-RS" sz="1600" dirty="0"/>
            <a:t>Нестручност, непрофитабилност и задуженост</a:t>
          </a:r>
          <a:endParaRPr lang="sr-Latn-RS" sz="1600" dirty="0"/>
        </a:p>
      </dgm:t>
    </dgm:pt>
    <dgm:pt modelId="{607C62E8-1CE1-4AA2-BBA8-3A98D9E9F18A}" type="parTrans" cxnId="{444E8872-5771-44AB-B332-83608582164C}">
      <dgm:prSet custT="1"/>
      <dgm:spPr/>
      <dgm:t>
        <a:bodyPr/>
        <a:lstStyle/>
        <a:p>
          <a:endParaRPr lang="sr-Latn-RS" sz="1600"/>
        </a:p>
      </dgm:t>
    </dgm:pt>
    <dgm:pt modelId="{E6F7F6DF-7F52-43A5-9DEE-3D8E3EF86905}" type="sibTrans" cxnId="{444E8872-5771-44AB-B332-83608582164C}">
      <dgm:prSet/>
      <dgm:spPr/>
      <dgm:t>
        <a:bodyPr/>
        <a:lstStyle/>
        <a:p>
          <a:endParaRPr lang="sr-Latn-RS" sz="1600"/>
        </a:p>
      </dgm:t>
    </dgm:pt>
    <dgm:pt modelId="{3B7732A6-3D99-4AE7-B6CB-4320839B961F}">
      <dgm:prSet phldrT="[Text]" custT="1"/>
      <dgm:spPr/>
      <dgm:t>
        <a:bodyPr/>
        <a:lstStyle/>
        <a:p>
          <a:r>
            <a:rPr lang="sr-Cyrl-RS" sz="1600" dirty="0"/>
            <a:t>Економичност</a:t>
          </a:r>
          <a:endParaRPr lang="sr-Latn-RS" sz="1600" dirty="0"/>
        </a:p>
      </dgm:t>
    </dgm:pt>
    <dgm:pt modelId="{39E02BDD-91CE-432A-AC3C-C0F9F6E894D4}" type="parTrans" cxnId="{EB109602-1081-4790-9651-A5BBBE2F18EC}">
      <dgm:prSet custT="1"/>
      <dgm:spPr/>
      <dgm:t>
        <a:bodyPr/>
        <a:lstStyle/>
        <a:p>
          <a:endParaRPr lang="sr-Latn-RS" sz="1600"/>
        </a:p>
      </dgm:t>
    </dgm:pt>
    <dgm:pt modelId="{DF8BCE13-017A-405E-9778-BC4278FFFF57}" type="sibTrans" cxnId="{EB109602-1081-4790-9651-A5BBBE2F18EC}">
      <dgm:prSet/>
      <dgm:spPr/>
      <dgm:t>
        <a:bodyPr/>
        <a:lstStyle/>
        <a:p>
          <a:endParaRPr lang="sr-Latn-RS" sz="1600"/>
        </a:p>
      </dgm:t>
    </dgm:pt>
    <dgm:pt modelId="{E7311D4C-F1DA-41ED-826F-9ED79FF91000}">
      <dgm:prSet custT="1"/>
      <dgm:spPr/>
      <dgm:t>
        <a:bodyPr/>
        <a:lstStyle/>
        <a:p>
          <a:r>
            <a:rPr lang="sr-Cyrl-RS" sz="1600" dirty="0"/>
            <a:t>Лоша пословна политика</a:t>
          </a:r>
        </a:p>
      </dgm:t>
    </dgm:pt>
    <dgm:pt modelId="{9AF7595B-2F2C-4BEB-98F3-A0BEBD5D1EC2}" type="parTrans" cxnId="{F26DE8FE-27FF-4ACC-A5F6-5E542F3CACB1}">
      <dgm:prSet/>
      <dgm:spPr/>
      <dgm:t>
        <a:bodyPr/>
        <a:lstStyle/>
        <a:p>
          <a:endParaRPr lang="sr-Cyrl-RS"/>
        </a:p>
      </dgm:t>
    </dgm:pt>
    <dgm:pt modelId="{1FE9A8C7-73AA-46E3-BA36-009D67D6F087}" type="sibTrans" cxnId="{F26DE8FE-27FF-4ACC-A5F6-5E542F3CACB1}">
      <dgm:prSet/>
      <dgm:spPr/>
      <dgm:t>
        <a:bodyPr/>
        <a:lstStyle/>
        <a:p>
          <a:endParaRPr lang="sr-Cyrl-RS"/>
        </a:p>
      </dgm:t>
    </dgm:pt>
    <dgm:pt modelId="{AF02AA49-F18B-4427-8596-1F1B89D0EAF9}">
      <dgm:prSet phldrT="[Text]"/>
      <dgm:spPr/>
      <dgm:t>
        <a:bodyPr/>
        <a:lstStyle/>
        <a:p>
          <a:endParaRPr lang="sr-Cyrl-RS"/>
        </a:p>
      </dgm:t>
    </dgm:pt>
    <dgm:pt modelId="{4179C3F2-803E-4907-A55E-33AC40CA35AA}" type="parTrans" cxnId="{595E186C-E8C7-4D26-A123-6B1EB1EA92FA}">
      <dgm:prSet/>
      <dgm:spPr/>
      <dgm:t>
        <a:bodyPr/>
        <a:lstStyle/>
        <a:p>
          <a:endParaRPr lang="sr-Cyrl-RS"/>
        </a:p>
      </dgm:t>
    </dgm:pt>
    <dgm:pt modelId="{2E26C5A3-5D91-49AC-B060-BB292312DC19}" type="sibTrans" cxnId="{595E186C-E8C7-4D26-A123-6B1EB1EA92FA}">
      <dgm:prSet/>
      <dgm:spPr/>
      <dgm:t>
        <a:bodyPr/>
        <a:lstStyle/>
        <a:p>
          <a:endParaRPr lang="sr-Cyrl-RS"/>
        </a:p>
      </dgm:t>
    </dgm:pt>
    <dgm:pt modelId="{F35FB415-9200-425C-AC46-AB7E7D8D4C78}">
      <dgm:prSet/>
      <dgm:spPr/>
      <dgm:t>
        <a:bodyPr/>
        <a:lstStyle/>
        <a:p>
          <a:endParaRPr lang="sr-Cyrl-RS"/>
        </a:p>
      </dgm:t>
    </dgm:pt>
    <dgm:pt modelId="{349155DA-F004-4DBB-81E1-A5C611ACDA45}" type="parTrans" cxnId="{0A5AC1C1-C4A7-44B2-8712-8884430C5FF2}">
      <dgm:prSet/>
      <dgm:spPr/>
      <dgm:t>
        <a:bodyPr/>
        <a:lstStyle/>
        <a:p>
          <a:endParaRPr lang="sr-Cyrl-RS"/>
        </a:p>
      </dgm:t>
    </dgm:pt>
    <dgm:pt modelId="{AF14D369-5024-4A14-B726-A238D3D0E1EA}" type="sibTrans" cxnId="{0A5AC1C1-C4A7-44B2-8712-8884430C5FF2}">
      <dgm:prSet/>
      <dgm:spPr/>
      <dgm:t>
        <a:bodyPr/>
        <a:lstStyle/>
        <a:p>
          <a:endParaRPr lang="sr-Cyrl-RS"/>
        </a:p>
      </dgm:t>
    </dgm:pt>
    <dgm:pt modelId="{3820ED92-27C9-45DA-9F4A-2F2894FD6CAD}">
      <dgm:prSet/>
      <dgm:spPr/>
      <dgm:t>
        <a:bodyPr/>
        <a:lstStyle/>
        <a:p>
          <a:endParaRPr lang="sr-Cyrl-RS"/>
        </a:p>
      </dgm:t>
    </dgm:pt>
    <dgm:pt modelId="{69EFE452-744D-40F7-A182-2A4EE6CB65B7}" type="parTrans" cxnId="{5DC389F1-19F2-408C-A1BB-C79585285EDA}">
      <dgm:prSet/>
      <dgm:spPr/>
      <dgm:t>
        <a:bodyPr/>
        <a:lstStyle/>
        <a:p>
          <a:endParaRPr lang="sr-Cyrl-RS"/>
        </a:p>
      </dgm:t>
    </dgm:pt>
    <dgm:pt modelId="{C0D10AAF-D993-42B6-8334-725E85C57F79}" type="sibTrans" cxnId="{5DC389F1-19F2-408C-A1BB-C79585285EDA}">
      <dgm:prSet/>
      <dgm:spPr/>
      <dgm:t>
        <a:bodyPr/>
        <a:lstStyle/>
        <a:p>
          <a:endParaRPr lang="sr-Cyrl-RS"/>
        </a:p>
      </dgm:t>
    </dgm:pt>
    <dgm:pt modelId="{9C99DC36-E751-4E75-871C-073F897E3E49}">
      <dgm:prSet phldrT="[Text]" custLinFactX="43554" custLinFactY="29889" custLinFactNeighborX="100000" custLinFactNeighborY="100000"/>
      <dgm:spPr/>
      <dgm:t>
        <a:bodyPr/>
        <a:lstStyle/>
        <a:p>
          <a:endParaRPr lang="en-US"/>
        </a:p>
      </dgm:t>
    </dgm:pt>
    <dgm:pt modelId="{E1FF3B52-3CE8-4138-BF8B-7F2AFBB886A4}" type="parTrans" cxnId="{9D04D422-E8CF-4D5F-BED4-BCF28C1DD99E}">
      <dgm:prSet/>
      <dgm:spPr/>
      <dgm:t>
        <a:bodyPr/>
        <a:lstStyle/>
        <a:p>
          <a:endParaRPr lang="sr-Cyrl-RS"/>
        </a:p>
      </dgm:t>
    </dgm:pt>
    <dgm:pt modelId="{869D0780-9720-4B1B-8F23-382377007207}" type="sibTrans" cxnId="{9D04D422-E8CF-4D5F-BED4-BCF28C1DD99E}">
      <dgm:prSet/>
      <dgm:spPr/>
      <dgm:t>
        <a:bodyPr/>
        <a:lstStyle/>
        <a:p>
          <a:endParaRPr lang="sr-Cyrl-RS"/>
        </a:p>
      </dgm:t>
    </dgm:pt>
    <dgm:pt modelId="{EF643C0A-D600-4D43-9D19-D6F74D498DCF}" type="pres">
      <dgm:prSet presAssocID="{D71FF6F6-FA83-49CC-BE39-64BF9E0CB126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sr-Cyrl-RS"/>
        </a:p>
      </dgm:t>
    </dgm:pt>
    <dgm:pt modelId="{CE3A4C8A-4BFC-44A2-AF1F-A77285031582}" type="pres">
      <dgm:prSet presAssocID="{D71FF6F6-FA83-49CC-BE39-64BF9E0CB126}" presName="dummyMaxCanvas" presStyleCnt="0"/>
      <dgm:spPr/>
    </dgm:pt>
    <dgm:pt modelId="{168D5C87-1383-40E6-831E-3BA1C29D3B98}" type="pres">
      <dgm:prSet presAssocID="{D71FF6F6-FA83-49CC-BE39-64BF9E0CB126}" presName="parentComposite" presStyleCnt="0"/>
      <dgm:spPr/>
    </dgm:pt>
    <dgm:pt modelId="{CD9C412B-BEF8-4595-9ADB-32BFAA2757D3}" type="pres">
      <dgm:prSet presAssocID="{D71FF6F6-FA83-49CC-BE39-64BF9E0CB126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sr-Cyrl-RS"/>
        </a:p>
      </dgm:t>
    </dgm:pt>
    <dgm:pt modelId="{F856CFA5-FE3A-4A36-BF68-901054AE349B}" type="pres">
      <dgm:prSet presAssocID="{D71FF6F6-FA83-49CC-BE39-64BF9E0CB126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sr-Cyrl-RS"/>
        </a:p>
      </dgm:t>
    </dgm:pt>
    <dgm:pt modelId="{316A3F04-577F-4D0D-9476-192C0D5D1A71}" type="pres">
      <dgm:prSet presAssocID="{D71FF6F6-FA83-49CC-BE39-64BF9E0CB126}" presName="childrenComposite" presStyleCnt="0"/>
      <dgm:spPr/>
    </dgm:pt>
    <dgm:pt modelId="{E8A7D355-87D2-4D79-887C-D6FB8F730EB9}" type="pres">
      <dgm:prSet presAssocID="{D71FF6F6-FA83-49CC-BE39-64BF9E0CB126}" presName="dummyMaxCanvas_ChildArea" presStyleCnt="0"/>
      <dgm:spPr/>
    </dgm:pt>
    <dgm:pt modelId="{31C8D686-7042-43D4-A50C-0EEEADE0E473}" type="pres">
      <dgm:prSet presAssocID="{D71FF6F6-FA83-49CC-BE39-64BF9E0CB126}" presName="fulcrum" presStyleLbl="alignAccFollowNode1" presStyleIdx="2" presStyleCnt="4"/>
      <dgm:spPr/>
    </dgm:pt>
    <dgm:pt modelId="{213AD71C-88CA-44BA-9E45-44592DDFA123}" type="pres">
      <dgm:prSet presAssocID="{D71FF6F6-FA83-49CC-BE39-64BF9E0CB126}" presName="balance_40" presStyleLbl="alignAccFollowNode1" presStyleIdx="3" presStyleCnt="4">
        <dgm:presLayoutVars>
          <dgm:bulletEnabled val="1"/>
        </dgm:presLayoutVars>
      </dgm:prSet>
      <dgm:spPr/>
    </dgm:pt>
    <dgm:pt modelId="{5E21E318-8619-4F6B-B0A9-108DF4E69144}" type="pres">
      <dgm:prSet presAssocID="{D71FF6F6-FA83-49CC-BE39-64BF9E0CB126}" presName="left_40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4C3DFA28-7E7E-4906-9EA3-1E38EBB8AD8A}" type="pres">
      <dgm:prSet presAssocID="{D71FF6F6-FA83-49CC-BE39-64BF9E0CB126}" presName="left_40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3CF08A75-06FB-43E0-994F-946F746CCCC8}" type="pres">
      <dgm:prSet presAssocID="{D71FF6F6-FA83-49CC-BE39-64BF9E0CB126}" presName="left_40_3" presStyleLbl="node1" presStyleIdx="2" presStyleCnt="4" custScaleX="113494" custScaleY="145789" custLinFactX="43554" custLinFactY="29889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13AE7F88-1F34-4153-8EA3-11B4FAB3C162}" type="pres">
      <dgm:prSet presAssocID="{D71FF6F6-FA83-49CC-BE39-64BF9E0CB126}" presName="left_40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</dgm:ptLst>
  <dgm:cxnLst>
    <dgm:cxn modelId="{180DCF84-1107-4B2B-9CF7-A4F4EBA69392}" type="presOf" srcId="{D71FF6F6-FA83-49CC-BE39-64BF9E0CB126}" destId="{EF643C0A-D600-4D43-9D19-D6F74D498DCF}" srcOrd="0" destOrd="0" presId="urn:microsoft.com/office/officeart/2005/8/layout/balance1"/>
    <dgm:cxn modelId="{5DC389F1-19F2-408C-A1BB-C79585285EDA}" srcId="{D71FF6F6-FA83-49CC-BE39-64BF9E0CB126}" destId="{3820ED92-27C9-45DA-9F4A-2F2894FD6CAD}" srcOrd="4" destOrd="0" parTransId="{69EFE452-744D-40F7-A182-2A4EE6CB65B7}" sibTransId="{C0D10AAF-D993-42B6-8334-725E85C57F79}"/>
    <dgm:cxn modelId="{9D04D422-E8CF-4D5F-BED4-BCF28C1DD99E}" srcId="{D71FF6F6-FA83-49CC-BE39-64BF9E0CB126}" destId="{9C99DC36-E751-4E75-871C-073F897E3E49}" srcOrd="5" destOrd="0" parTransId="{E1FF3B52-3CE8-4138-BF8B-7F2AFBB886A4}" sibTransId="{869D0780-9720-4B1B-8F23-382377007207}"/>
    <dgm:cxn modelId="{F26DE8FE-27FF-4ACC-A5F6-5E542F3CACB1}" srcId="{D71FF6F6-FA83-49CC-BE39-64BF9E0CB126}" destId="{E7311D4C-F1DA-41ED-826F-9ED79FF91000}" srcOrd="1" destOrd="0" parTransId="{9AF7595B-2F2C-4BEB-98F3-A0BEBD5D1EC2}" sibTransId="{1FE9A8C7-73AA-46E3-BA36-009D67D6F087}"/>
    <dgm:cxn modelId="{B8B72FEF-55BC-43A9-BBC5-306145454CF3}" type="presOf" srcId="{3B7732A6-3D99-4AE7-B6CB-4320839B961F}" destId="{13AE7F88-1F34-4153-8EA3-11B4FAB3C162}" srcOrd="0" destOrd="0" presId="urn:microsoft.com/office/officeart/2005/8/layout/balance1"/>
    <dgm:cxn modelId="{F972F3E9-09CB-4BA1-9D80-EDA455B9FD50}" type="presOf" srcId="{E7311D4C-F1DA-41ED-826F-9ED79FF91000}" destId="{F856CFA5-FE3A-4A36-BF68-901054AE349B}" srcOrd="0" destOrd="0" presId="urn:microsoft.com/office/officeart/2005/8/layout/balance1"/>
    <dgm:cxn modelId="{595E186C-E8C7-4D26-A123-6B1EB1EA92FA}" srcId="{D71FF6F6-FA83-49CC-BE39-64BF9E0CB126}" destId="{AF02AA49-F18B-4427-8596-1F1B89D0EAF9}" srcOrd="3" destOrd="0" parTransId="{4179C3F2-803E-4907-A55E-33AC40CA35AA}" sibTransId="{2E26C5A3-5D91-49AC-B060-BB292312DC19}"/>
    <dgm:cxn modelId="{ECD5D6B3-C8DD-42E8-B3FF-6FBF0BC7DBC3}" type="presOf" srcId="{25C826C5-6448-4E53-AE63-66827996A1F0}" destId="{3CF08A75-06FB-43E0-994F-946F746CCCC8}" srcOrd="0" destOrd="0" presId="urn:microsoft.com/office/officeart/2005/8/layout/balance1"/>
    <dgm:cxn modelId="{F8550CC7-48A2-40CA-99C0-EDCEC0D78256}" type="presOf" srcId="{227D0F8A-3D6E-4F8C-A832-04B5DDC215B9}" destId="{5E21E318-8619-4F6B-B0A9-108DF4E69144}" srcOrd="0" destOrd="0" presId="urn:microsoft.com/office/officeart/2005/8/layout/balance1"/>
    <dgm:cxn modelId="{92E006B3-C6B4-4A1B-BB93-31B976E8DEA2}" srcId="{D71FF6F6-FA83-49CC-BE39-64BF9E0CB126}" destId="{3FBDEC65-B95F-4B05-99E2-EEE9736E152F}" srcOrd="0" destOrd="0" parTransId="{8D341B4D-5E2F-4DA4-A168-9CCDFBD88F00}" sibTransId="{AF986E29-AFF4-446C-B2E2-45AB21345C92}"/>
    <dgm:cxn modelId="{352D564B-2ABC-433A-9008-3581F4F4AB8F}" type="presOf" srcId="{4431B56F-CB9E-40B2-A2FE-EC6E93FFB014}" destId="{4C3DFA28-7E7E-4906-9EA3-1E38EBB8AD8A}" srcOrd="0" destOrd="0" presId="urn:microsoft.com/office/officeart/2005/8/layout/balance1"/>
    <dgm:cxn modelId="{EB109602-1081-4790-9651-A5BBBE2F18EC}" srcId="{3FBDEC65-B95F-4B05-99E2-EEE9736E152F}" destId="{3B7732A6-3D99-4AE7-B6CB-4320839B961F}" srcOrd="3" destOrd="0" parTransId="{39E02BDD-91CE-432A-AC3C-C0F9F6E894D4}" sibTransId="{DF8BCE13-017A-405E-9778-BC4278FFFF57}"/>
    <dgm:cxn modelId="{8A0987D6-0457-4A66-93CB-F252BF21F163}" type="presOf" srcId="{3FBDEC65-B95F-4B05-99E2-EEE9736E152F}" destId="{CD9C412B-BEF8-4595-9ADB-32BFAA2757D3}" srcOrd="0" destOrd="0" presId="urn:microsoft.com/office/officeart/2005/8/layout/balance1"/>
    <dgm:cxn modelId="{0A5AC1C1-C4A7-44B2-8712-8884430C5FF2}" srcId="{D71FF6F6-FA83-49CC-BE39-64BF9E0CB126}" destId="{F35FB415-9200-425C-AC46-AB7E7D8D4C78}" srcOrd="2" destOrd="0" parTransId="{349155DA-F004-4DBB-81E1-A5C611ACDA45}" sibTransId="{AF14D369-5024-4A14-B726-A238D3D0E1EA}"/>
    <dgm:cxn modelId="{444E8872-5771-44AB-B332-83608582164C}" srcId="{3FBDEC65-B95F-4B05-99E2-EEE9736E152F}" destId="{25C826C5-6448-4E53-AE63-66827996A1F0}" srcOrd="2" destOrd="0" parTransId="{607C62E8-1CE1-4AA2-BBA8-3A98D9E9F18A}" sibTransId="{E6F7F6DF-7F52-43A5-9DEE-3D8E3EF86905}"/>
    <dgm:cxn modelId="{44419828-1F78-4C68-A50F-9750BDF0EF67}" srcId="{3FBDEC65-B95F-4B05-99E2-EEE9736E152F}" destId="{4431B56F-CB9E-40B2-A2FE-EC6E93FFB014}" srcOrd="1" destOrd="0" parTransId="{B021D07E-FFDD-4A86-9A34-BDB37F3BD971}" sibTransId="{B254EE5A-E052-4959-AB83-A19483409495}"/>
    <dgm:cxn modelId="{013581C1-F23D-4FA9-BA3F-9331D0A55D6E}" srcId="{3FBDEC65-B95F-4B05-99E2-EEE9736E152F}" destId="{227D0F8A-3D6E-4F8C-A832-04B5DDC215B9}" srcOrd="0" destOrd="0" parTransId="{332999D0-FC65-43C4-91A8-4C44CC67B20A}" sibTransId="{E43329EA-F032-4262-8408-3E2EB924639C}"/>
    <dgm:cxn modelId="{2471BCA8-6D7D-47ED-B033-00830D08CF13}" type="presParOf" srcId="{EF643C0A-D600-4D43-9D19-D6F74D498DCF}" destId="{CE3A4C8A-4BFC-44A2-AF1F-A77285031582}" srcOrd="0" destOrd="0" presId="urn:microsoft.com/office/officeart/2005/8/layout/balance1"/>
    <dgm:cxn modelId="{2805FB5F-0C12-43DD-9391-2772AD167443}" type="presParOf" srcId="{EF643C0A-D600-4D43-9D19-D6F74D498DCF}" destId="{168D5C87-1383-40E6-831E-3BA1C29D3B98}" srcOrd="1" destOrd="0" presId="urn:microsoft.com/office/officeart/2005/8/layout/balance1"/>
    <dgm:cxn modelId="{D2684D0C-8AD5-4ED5-9FF0-3F5C0B23526B}" type="presParOf" srcId="{168D5C87-1383-40E6-831E-3BA1C29D3B98}" destId="{CD9C412B-BEF8-4595-9ADB-32BFAA2757D3}" srcOrd="0" destOrd="0" presId="urn:microsoft.com/office/officeart/2005/8/layout/balance1"/>
    <dgm:cxn modelId="{457A3868-82A6-4182-B49A-8ABAB16BC955}" type="presParOf" srcId="{168D5C87-1383-40E6-831E-3BA1C29D3B98}" destId="{F856CFA5-FE3A-4A36-BF68-901054AE349B}" srcOrd="1" destOrd="0" presId="urn:microsoft.com/office/officeart/2005/8/layout/balance1"/>
    <dgm:cxn modelId="{E224A5AB-090A-44A3-8F2A-14498522E8B7}" type="presParOf" srcId="{EF643C0A-D600-4D43-9D19-D6F74D498DCF}" destId="{316A3F04-577F-4D0D-9476-192C0D5D1A71}" srcOrd="2" destOrd="0" presId="urn:microsoft.com/office/officeart/2005/8/layout/balance1"/>
    <dgm:cxn modelId="{410F31CA-A498-4CB3-85AA-0FAD1AB2B202}" type="presParOf" srcId="{316A3F04-577F-4D0D-9476-192C0D5D1A71}" destId="{E8A7D355-87D2-4D79-887C-D6FB8F730EB9}" srcOrd="0" destOrd="0" presId="urn:microsoft.com/office/officeart/2005/8/layout/balance1"/>
    <dgm:cxn modelId="{03644DA8-943E-42AF-8620-D36B43051C1E}" type="presParOf" srcId="{316A3F04-577F-4D0D-9476-192C0D5D1A71}" destId="{31C8D686-7042-43D4-A50C-0EEEADE0E473}" srcOrd="1" destOrd="0" presId="urn:microsoft.com/office/officeart/2005/8/layout/balance1"/>
    <dgm:cxn modelId="{275C8C63-80E3-458F-901F-E08DC0D9CB00}" type="presParOf" srcId="{316A3F04-577F-4D0D-9476-192C0D5D1A71}" destId="{213AD71C-88CA-44BA-9E45-44592DDFA123}" srcOrd="2" destOrd="0" presId="urn:microsoft.com/office/officeart/2005/8/layout/balance1"/>
    <dgm:cxn modelId="{F4975CDE-8369-4052-8EF7-FEA3584BCF35}" type="presParOf" srcId="{316A3F04-577F-4D0D-9476-192C0D5D1A71}" destId="{5E21E318-8619-4F6B-B0A9-108DF4E69144}" srcOrd="3" destOrd="0" presId="urn:microsoft.com/office/officeart/2005/8/layout/balance1"/>
    <dgm:cxn modelId="{E2EF7B6E-34F3-4975-80D6-CE8E5EDC929E}" type="presParOf" srcId="{316A3F04-577F-4D0D-9476-192C0D5D1A71}" destId="{4C3DFA28-7E7E-4906-9EA3-1E38EBB8AD8A}" srcOrd="4" destOrd="0" presId="urn:microsoft.com/office/officeart/2005/8/layout/balance1"/>
    <dgm:cxn modelId="{F40ECDFB-D8C6-4201-8944-4D75E7906BE0}" type="presParOf" srcId="{316A3F04-577F-4D0D-9476-192C0D5D1A71}" destId="{3CF08A75-06FB-43E0-994F-946F746CCCC8}" srcOrd="5" destOrd="0" presId="urn:microsoft.com/office/officeart/2005/8/layout/balance1"/>
    <dgm:cxn modelId="{0AEDFED1-9E46-4227-BA0C-C74177A3833B}" type="presParOf" srcId="{316A3F04-577F-4D0D-9476-192C0D5D1A71}" destId="{13AE7F88-1F34-4153-8EA3-11B4FAB3C162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332975-3D31-4D12-AC4B-D1B41D514369}" type="doc">
      <dgm:prSet loTypeId="urn:microsoft.com/office/officeart/2008/layout/Bubble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A308A1-740B-4783-BFDE-20F3CB02EAAE}">
      <dgm:prSet phldrT="[Text]" custT="1"/>
      <dgm:spPr/>
      <dgm:t>
        <a:bodyPr/>
        <a:lstStyle/>
        <a:p>
          <a:r>
            <a:rPr lang="sr-Cyrl-RS" sz="1800" dirty="0">
              <a:solidFill>
                <a:schemeClr val="tx2"/>
              </a:solidFill>
            </a:rPr>
            <a:t>Основати другостепену независну комисију како би се избацило напредовање по политичкој протекцији и унапредили запослени по заслугама</a:t>
          </a:r>
          <a:endParaRPr lang="en-US" sz="1800" dirty="0">
            <a:solidFill>
              <a:schemeClr val="tx2"/>
            </a:solidFill>
          </a:endParaRPr>
        </a:p>
      </dgm:t>
    </dgm:pt>
    <dgm:pt modelId="{71947D50-FD5F-4A96-9F3A-C30E4257AB89}" type="parTrans" cxnId="{1CDAB13F-F023-4CBA-BDF5-D78BFF3082ED}">
      <dgm:prSet/>
      <dgm:spPr/>
      <dgm:t>
        <a:bodyPr/>
        <a:lstStyle/>
        <a:p>
          <a:endParaRPr lang="en-US" sz="1800">
            <a:solidFill>
              <a:schemeClr val="tx2"/>
            </a:solidFill>
          </a:endParaRPr>
        </a:p>
      </dgm:t>
    </dgm:pt>
    <dgm:pt modelId="{4836CFCB-DB05-4C39-8524-E68BDBFA8812}" type="sibTrans" cxnId="{1CDAB13F-F023-4CBA-BDF5-D78BFF3082ED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sz="1800">
            <a:solidFill>
              <a:schemeClr val="tx2"/>
            </a:solidFill>
          </a:endParaRPr>
        </a:p>
      </dgm:t>
    </dgm:pt>
    <dgm:pt modelId="{4C7EF6D3-B7F3-4244-B7E3-752F5677D531}">
      <dgm:prSet phldrT="[Text]" custT="1"/>
      <dgm:spPr/>
      <dgm:t>
        <a:bodyPr/>
        <a:lstStyle/>
        <a:p>
          <a:pPr>
            <a:spcAft>
              <a:spcPct val="35000"/>
            </a:spcAft>
          </a:pPr>
          <a:endParaRPr lang="sr-Latn-RS" sz="1800" dirty="0">
            <a:solidFill>
              <a:schemeClr val="tx2"/>
            </a:solidFill>
          </a:endParaRPr>
        </a:p>
        <a:p>
          <a:pPr>
            <a:spcAft>
              <a:spcPct val="35000"/>
            </a:spcAft>
          </a:pPr>
          <a:endParaRPr lang="sr-Latn-RS" sz="1800" dirty="0">
            <a:solidFill>
              <a:schemeClr val="tx2"/>
            </a:solidFill>
          </a:endParaRPr>
        </a:p>
        <a:p>
          <a:pPr>
            <a:spcAft>
              <a:spcPts val="0"/>
            </a:spcAft>
          </a:pPr>
          <a:r>
            <a:rPr lang="sr-Cyrl-RS" sz="1800" dirty="0">
              <a:solidFill>
                <a:schemeClr val="tx2"/>
              </a:solidFill>
            </a:rPr>
            <a:t>Уколико се предложи пројектна идеја (студије оправданости) која је од </a:t>
          </a:r>
        </a:p>
        <a:p>
          <a:pPr>
            <a:spcAft>
              <a:spcPts val="0"/>
            </a:spcAft>
          </a:pPr>
          <a:r>
            <a:rPr lang="sr-Cyrl-RS" sz="1800" dirty="0">
              <a:solidFill>
                <a:schemeClr val="tx2"/>
              </a:solidFill>
            </a:rPr>
            <a:t>економског, еколошког  и стратешког значаја за предузеће</a:t>
          </a:r>
          <a:r>
            <a:rPr lang="sr-Latn-RS" sz="1800" dirty="0">
              <a:solidFill>
                <a:schemeClr val="tx2"/>
              </a:solidFill>
            </a:rPr>
            <a:t> </a:t>
          </a:r>
          <a:r>
            <a:rPr lang="sr-Cyrl-RS" sz="1800" dirty="0">
              <a:solidFill>
                <a:schemeClr val="tx2"/>
              </a:solidFill>
            </a:rPr>
            <a:t>– </a:t>
          </a:r>
        </a:p>
        <a:p>
          <a:pPr>
            <a:spcAft>
              <a:spcPts val="0"/>
            </a:spcAft>
          </a:pPr>
          <a:r>
            <a:rPr lang="sr-Cyrl-RS" sz="1800" dirty="0">
              <a:solidFill>
                <a:schemeClr val="tx2"/>
              </a:solidFill>
            </a:rPr>
            <a:t>треба унапредити ванредно запосленог јер гради бољи систем</a:t>
          </a:r>
          <a:r>
            <a:rPr lang="sr-Latn-RS" sz="1800" dirty="0">
              <a:solidFill>
                <a:schemeClr val="tx2"/>
              </a:solidFill>
            </a:rPr>
            <a:t>.</a:t>
          </a:r>
          <a:endParaRPr lang="en-US" sz="1800" dirty="0">
            <a:solidFill>
              <a:schemeClr val="tx2"/>
            </a:solidFill>
          </a:endParaRPr>
        </a:p>
      </dgm:t>
    </dgm:pt>
    <dgm:pt modelId="{DD86064C-20A9-494F-9F0E-2F772336AFC8}" type="parTrans" cxnId="{E18866E7-014A-4229-9E43-74B51FF87323}">
      <dgm:prSet/>
      <dgm:spPr/>
      <dgm:t>
        <a:bodyPr/>
        <a:lstStyle/>
        <a:p>
          <a:endParaRPr lang="en-US" sz="1800">
            <a:solidFill>
              <a:schemeClr val="tx2"/>
            </a:solidFill>
          </a:endParaRPr>
        </a:p>
      </dgm:t>
    </dgm:pt>
    <dgm:pt modelId="{9E0B4FCD-2812-41BC-B4AA-62C2B067AB5A}" type="sibTrans" cxnId="{E18866E7-014A-4229-9E43-74B51FF87323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sz="1800">
            <a:solidFill>
              <a:schemeClr val="tx2"/>
            </a:solidFill>
          </a:endParaRPr>
        </a:p>
      </dgm:t>
    </dgm:pt>
    <dgm:pt modelId="{4610AF70-BFED-4455-A222-9751DDA97FCF}">
      <dgm:prSet phldrT="[Text]" custT="1"/>
      <dgm:spPr/>
      <dgm:t>
        <a:bodyPr/>
        <a:lstStyle/>
        <a:p>
          <a:r>
            <a:rPr lang="sr-Cyrl-RS" sz="1800" dirty="0">
              <a:solidFill>
                <a:schemeClr val="tx2"/>
              </a:solidFill>
            </a:rPr>
            <a:t>Унапређење запосленог на основу </a:t>
          </a:r>
          <a:br>
            <a:rPr lang="sr-Cyrl-RS" sz="1800" dirty="0">
              <a:solidFill>
                <a:schemeClr val="tx2"/>
              </a:solidFill>
            </a:rPr>
          </a:br>
          <a:r>
            <a:rPr lang="sr-Cyrl-RS" sz="1800" dirty="0">
              <a:solidFill>
                <a:schemeClr val="tx2"/>
              </a:solidFill>
            </a:rPr>
            <a:t>1. гласања запослених </a:t>
          </a:r>
          <a:r>
            <a:rPr lang="sr-Latn-RS" sz="1800" dirty="0">
              <a:solidFill>
                <a:schemeClr val="tx2"/>
              </a:solidFill>
            </a:rPr>
            <a:t> </a:t>
          </a:r>
          <a:r>
            <a:rPr lang="sr-Cyrl-RS" sz="1800" dirty="0">
              <a:solidFill>
                <a:schemeClr val="tx2"/>
              </a:solidFill>
            </a:rPr>
            <a:t>и </a:t>
          </a:r>
        </a:p>
        <a:p>
          <a:r>
            <a:rPr lang="sr-Cyrl-RS" sz="1800" dirty="0">
              <a:solidFill>
                <a:schemeClr val="tx2"/>
              </a:solidFill>
            </a:rPr>
            <a:t>2. надређених-менаџмента</a:t>
          </a:r>
          <a:endParaRPr lang="en-US" sz="1800" dirty="0">
            <a:solidFill>
              <a:schemeClr val="tx2"/>
            </a:solidFill>
          </a:endParaRPr>
        </a:p>
      </dgm:t>
    </dgm:pt>
    <dgm:pt modelId="{EBDDF454-56DA-44D5-A38B-018C63E05630}" type="parTrans" cxnId="{DEE54C5F-8B67-4E63-860F-07CB73F7C37C}">
      <dgm:prSet/>
      <dgm:spPr/>
      <dgm:t>
        <a:bodyPr/>
        <a:lstStyle/>
        <a:p>
          <a:endParaRPr lang="en-US" sz="1800">
            <a:solidFill>
              <a:schemeClr val="tx2"/>
            </a:solidFill>
          </a:endParaRPr>
        </a:p>
      </dgm:t>
    </dgm:pt>
    <dgm:pt modelId="{15EF7D1B-04A9-4AC9-92A5-D815C56480D2}" type="sibTrans" cxnId="{DEE54C5F-8B67-4E63-860F-07CB73F7C37C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sz="1800">
            <a:solidFill>
              <a:schemeClr val="tx2"/>
            </a:solidFill>
          </a:endParaRPr>
        </a:p>
      </dgm:t>
    </dgm:pt>
    <dgm:pt modelId="{6CEFC34C-616B-4769-91A4-197CBC60B908}" type="pres">
      <dgm:prSet presAssocID="{8C332975-3D31-4D12-AC4B-D1B41D514369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endParaRPr lang="sr-Cyrl-RS"/>
        </a:p>
      </dgm:t>
    </dgm:pt>
    <dgm:pt modelId="{016746F0-55AB-4EC9-A734-E2F01C7FE071}" type="pres">
      <dgm:prSet presAssocID="{85A308A1-740B-4783-BFDE-20F3CB02EAAE}" presName="parent_text_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C8AD1726-9FD0-44AB-B739-B5777FA214CC}" type="pres">
      <dgm:prSet presAssocID="{85A308A1-740B-4783-BFDE-20F3CB02EAAE}" presName="image_accent_1" presStyleCnt="0"/>
      <dgm:spPr/>
    </dgm:pt>
    <dgm:pt modelId="{3DCF1391-91B7-419A-A277-9565E8DBB19D}" type="pres">
      <dgm:prSet presAssocID="{85A308A1-740B-4783-BFDE-20F3CB02EAAE}" presName="imageAccentRepeatNode" presStyleLbl="alignNode1" presStyleIdx="0" presStyleCnt="6"/>
      <dgm:spPr/>
    </dgm:pt>
    <dgm:pt modelId="{721960E9-3EB8-4241-B36B-73BF46440DF8}" type="pres">
      <dgm:prSet presAssocID="{85A308A1-740B-4783-BFDE-20F3CB02EAAE}" presName="accent_1" presStyleLbl="alignNode1" presStyleIdx="1" presStyleCnt="6"/>
      <dgm:spPr/>
    </dgm:pt>
    <dgm:pt modelId="{7DF19A38-38CE-4379-814C-9761F59B7D1B}" type="pres">
      <dgm:prSet presAssocID="{4836CFCB-DB05-4C39-8524-E68BDBFA8812}" presName="image_1" presStyleCnt="0"/>
      <dgm:spPr/>
    </dgm:pt>
    <dgm:pt modelId="{A6EF2C3E-8DD9-494B-9938-E77FD1A06270}" type="pres">
      <dgm:prSet presAssocID="{4836CFCB-DB05-4C39-8524-E68BDBFA8812}" presName="imageRepeatNode" presStyleLbl="fgImgPlace1" presStyleIdx="0" presStyleCnt="3"/>
      <dgm:spPr/>
      <dgm:t>
        <a:bodyPr/>
        <a:lstStyle/>
        <a:p>
          <a:endParaRPr lang="sr-Cyrl-RS"/>
        </a:p>
      </dgm:t>
    </dgm:pt>
    <dgm:pt modelId="{BB6B4317-F6DE-491D-9C72-E252F6F2733B}" type="pres">
      <dgm:prSet presAssocID="{4C7EF6D3-B7F3-4244-B7E3-752F5677D531}" presName="parent_text_2" presStyleLbl="revTx" presStyleIdx="1" presStyleCnt="3" custScaleY="309994" custLinFactNeighborX="4581" custLinFactNeighborY="-33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07E040D2-5955-4EAF-B4EB-50C2809A2EDA}" type="pres">
      <dgm:prSet presAssocID="{4C7EF6D3-B7F3-4244-B7E3-752F5677D531}" presName="image_accent_2" presStyleCnt="0"/>
      <dgm:spPr/>
    </dgm:pt>
    <dgm:pt modelId="{F84225EE-CDF0-4F26-B5D8-8750D7A286DF}" type="pres">
      <dgm:prSet presAssocID="{4C7EF6D3-B7F3-4244-B7E3-752F5677D531}" presName="imageAccentRepeatNode" presStyleLbl="alignNode1" presStyleIdx="2" presStyleCnt="6"/>
      <dgm:spPr/>
    </dgm:pt>
    <dgm:pt modelId="{67E87D6B-EFD9-4228-B966-5B7C5A37BDBB}" type="pres">
      <dgm:prSet presAssocID="{9E0B4FCD-2812-41BC-B4AA-62C2B067AB5A}" presName="image_2" presStyleCnt="0"/>
      <dgm:spPr/>
    </dgm:pt>
    <dgm:pt modelId="{2441A78B-8FC3-4099-9DC6-FB61535BF2EC}" type="pres">
      <dgm:prSet presAssocID="{9E0B4FCD-2812-41BC-B4AA-62C2B067AB5A}" presName="imageRepeatNode" presStyleLbl="fgImgPlace1" presStyleIdx="1" presStyleCnt="3"/>
      <dgm:spPr/>
      <dgm:t>
        <a:bodyPr/>
        <a:lstStyle/>
        <a:p>
          <a:endParaRPr lang="sr-Cyrl-RS"/>
        </a:p>
      </dgm:t>
    </dgm:pt>
    <dgm:pt modelId="{23A7094E-631F-454E-A0D1-EA2331403EAA}" type="pres">
      <dgm:prSet presAssocID="{4610AF70-BFED-4455-A222-9751DDA97FCF}" presName="image_accent_3" presStyleCnt="0"/>
      <dgm:spPr/>
    </dgm:pt>
    <dgm:pt modelId="{883890F0-355A-4C6B-9C28-E58042F6E13D}" type="pres">
      <dgm:prSet presAssocID="{4610AF70-BFED-4455-A222-9751DDA97FCF}" presName="imageAccentRepeatNode" presStyleLbl="alignNode1" presStyleIdx="3" presStyleCnt="6"/>
      <dgm:spPr/>
    </dgm:pt>
    <dgm:pt modelId="{93EEFC9D-A45E-4ADA-808E-0C6614E3E964}" type="pres">
      <dgm:prSet presAssocID="{4610AF70-BFED-4455-A222-9751DDA97FCF}" presName="parent_text_3" presStyleLbl="revTx" presStyleIdx="2" presStyleCnt="3" custScaleY="108191" custLinFactNeighborX="10954" custLinFactNeighborY="-248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74A062E6-DCA4-4ED4-B272-DDAE6A71205C}" type="pres">
      <dgm:prSet presAssocID="{4610AF70-BFED-4455-A222-9751DDA97FCF}" presName="accent_2" presStyleLbl="alignNode1" presStyleIdx="4" presStyleCnt="6"/>
      <dgm:spPr/>
    </dgm:pt>
    <dgm:pt modelId="{7F1417E6-01B6-4C66-A33B-A148FB067563}" type="pres">
      <dgm:prSet presAssocID="{4610AF70-BFED-4455-A222-9751DDA97FCF}" presName="accent_3" presStyleLbl="alignNode1" presStyleIdx="5" presStyleCnt="6"/>
      <dgm:spPr/>
    </dgm:pt>
    <dgm:pt modelId="{920F53C1-19C6-45BA-AC30-7D87102FB19A}" type="pres">
      <dgm:prSet presAssocID="{15EF7D1B-04A9-4AC9-92A5-D815C56480D2}" presName="image_3" presStyleCnt="0"/>
      <dgm:spPr/>
    </dgm:pt>
    <dgm:pt modelId="{E6803455-A4D3-4149-89A7-0EC349C37EF3}" type="pres">
      <dgm:prSet presAssocID="{15EF7D1B-04A9-4AC9-92A5-D815C56480D2}" presName="imageRepeatNode" presStyleLbl="fgImgPlace1" presStyleIdx="2" presStyleCnt="3"/>
      <dgm:spPr/>
      <dgm:t>
        <a:bodyPr/>
        <a:lstStyle/>
        <a:p>
          <a:endParaRPr lang="sr-Cyrl-RS"/>
        </a:p>
      </dgm:t>
    </dgm:pt>
  </dgm:ptLst>
  <dgm:cxnLst>
    <dgm:cxn modelId="{07F9A650-2C37-4697-8D3D-B90655C66041}" type="presOf" srcId="{9E0B4FCD-2812-41BC-B4AA-62C2B067AB5A}" destId="{2441A78B-8FC3-4099-9DC6-FB61535BF2EC}" srcOrd="0" destOrd="0" presId="urn:microsoft.com/office/officeart/2008/layout/BubblePictureList"/>
    <dgm:cxn modelId="{90C5F381-DD3F-46A3-B0EA-C367F4C56DB1}" type="presOf" srcId="{15EF7D1B-04A9-4AC9-92A5-D815C56480D2}" destId="{E6803455-A4D3-4149-89A7-0EC349C37EF3}" srcOrd="0" destOrd="0" presId="urn:microsoft.com/office/officeart/2008/layout/BubblePictureList"/>
    <dgm:cxn modelId="{1CDAB13F-F023-4CBA-BDF5-D78BFF3082ED}" srcId="{8C332975-3D31-4D12-AC4B-D1B41D514369}" destId="{85A308A1-740B-4783-BFDE-20F3CB02EAAE}" srcOrd="0" destOrd="0" parTransId="{71947D50-FD5F-4A96-9F3A-C30E4257AB89}" sibTransId="{4836CFCB-DB05-4C39-8524-E68BDBFA8812}"/>
    <dgm:cxn modelId="{E18866E7-014A-4229-9E43-74B51FF87323}" srcId="{8C332975-3D31-4D12-AC4B-D1B41D514369}" destId="{4C7EF6D3-B7F3-4244-B7E3-752F5677D531}" srcOrd="1" destOrd="0" parTransId="{DD86064C-20A9-494F-9F0E-2F772336AFC8}" sibTransId="{9E0B4FCD-2812-41BC-B4AA-62C2B067AB5A}"/>
    <dgm:cxn modelId="{5CDA466D-096B-490B-BE3B-F899463223F9}" type="presOf" srcId="{8C332975-3D31-4D12-AC4B-D1B41D514369}" destId="{6CEFC34C-616B-4769-91A4-197CBC60B908}" srcOrd="0" destOrd="0" presId="urn:microsoft.com/office/officeart/2008/layout/BubblePictureList"/>
    <dgm:cxn modelId="{251E45CE-4043-410F-B2CA-879D13190408}" type="presOf" srcId="{4836CFCB-DB05-4C39-8524-E68BDBFA8812}" destId="{A6EF2C3E-8DD9-494B-9938-E77FD1A06270}" srcOrd="0" destOrd="0" presId="urn:microsoft.com/office/officeart/2008/layout/BubblePictureList"/>
    <dgm:cxn modelId="{3B551925-CB1D-4B4F-A615-41FC3AC327EF}" type="presOf" srcId="{4610AF70-BFED-4455-A222-9751DDA97FCF}" destId="{93EEFC9D-A45E-4ADA-808E-0C6614E3E964}" srcOrd="0" destOrd="0" presId="urn:microsoft.com/office/officeart/2008/layout/BubblePictureList"/>
    <dgm:cxn modelId="{DEE54C5F-8B67-4E63-860F-07CB73F7C37C}" srcId="{8C332975-3D31-4D12-AC4B-D1B41D514369}" destId="{4610AF70-BFED-4455-A222-9751DDA97FCF}" srcOrd="2" destOrd="0" parTransId="{EBDDF454-56DA-44D5-A38B-018C63E05630}" sibTransId="{15EF7D1B-04A9-4AC9-92A5-D815C56480D2}"/>
    <dgm:cxn modelId="{C416B340-65C7-4293-8C20-57709625CC8C}" type="presOf" srcId="{85A308A1-740B-4783-BFDE-20F3CB02EAAE}" destId="{016746F0-55AB-4EC9-A734-E2F01C7FE071}" srcOrd="0" destOrd="0" presId="urn:microsoft.com/office/officeart/2008/layout/BubblePictureList"/>
    <dgm:cxn modelId="{4C8421BB-A178-4CF9-9EE3-52F6FC0F1514}" type="presOf" srcId="{4C7EF6D3-B7F3-4244-B7E3-752F5677D531}" destId="{BB6B4317-F6DE-491D-9C72-E252F6F2733B}" srcOrd="0" destOrd="0" presId="urn:microsoft.com/office/officeart/2008/layout/BubblePictureList"/>
    <dgm:cxn modelId="{F59F297A-F26A-4445-A600-56529CCB9415}" type="presParOf" srcId="{6CEFC34C-616B-4769-91A4-197CBC60B908}" destId="{016746F0-55AB-4EC9-A734-E2F01C7FE071}" srcOrd="0" destOrd="0" presId="urn:microsoft.com/office/officeart/2008/layout/BubblePictureList"/>
    <dgm:cxn modelId="{DCF8BC26-7E89-4891-9B44-ED49096E29D4}" type="presParOf" srcId="{6CEFC34C-616B-4769-91A4-197CBC60B908}" destId="{C8AD1726-9FD0-44AB-B739-B5777FA214CC}" srcOrd="1" destOrd="0" presId="urn:microsoft.com/office/officeart/2008/layout/BubblePictureList"/>
    <dgm:cxn modelId="{94CDCC1D-D86A-4C53-93BB-9B9113C7B8F7}" type="presParOf" srcId="{C8AD1726-9FD0-44AB-B739-B5777FA214CC}" destId="{3DCF1391-91B7-419A-A277-9565E8DBB19D}" srcOrd="0" destOrd="0" presId="urn:microsoft.com/office/officeart/2008/layout/BubblePictureList"/>
    <dgm:cxn modelId="{66155BFE-07FD-4F6C-8743-A909BB075261}" type="presParOf" srcId="{6CEFC34C-616B-4769-91A4-197CBC60B908}" destId="{721960E9-3EB8-4241-B36B-73BF46440DF8}" srcOrd="2" destOrd="0" presId="urn:microsoft.com/office/officeart/2008/layout/BubblePictureList"/>
    <dgm:cxn modelId="{653949BF-89C6-4F9C-8628-B81ED2774E2B}" type="presParOf" srcId="{6CEFC34C-616B-4769-91A4-197CBC60B908}" destId="{7DF19A38-38CE-4379-814C-9761F59B7D1B}" srcOrd="3" destOrd="0" presId="urn:microsoft.com/office/officeart/2008/layout/BubblePictureList"/>
    <dgm:cxn modelId="{18F94125-A0A2-41ED-B7F1-CE97F28DF832}" type="presParOf" srcId="{7DF19A38-38CE-4379-814C-9761F59B7D1B}" destId="{A6EF2C3E-8DD9-494B-9938-E77FD1A06270}" srcOrd="0" destOrd="0" presId="urn:microsoft.com/office/officeart/2008/layout/BubblePictureList"/>
    <dgm:cxn modelId="{A9C6A070-D1CD-4D9F-92C1-7A748A4B7F3B}" type="presParOf" srcId="{6CEFC34C-616B-4769-91A4-197CBC60B908}" destId="{BB6B4317-F6DE-491D-9C72-E252F6F2733B}" srcOrd="4" destOrd="0" presId="urn:microsoft.com/office/officeart/2008/layout/BubblePictureList"/>
    <dgm:cxn modelId="{A6F1C1F0-1B63-4A50-A86E-DAB71B7AC21D}" type="presParOf" srcId="{6CEFC34C-616B-4769-91A4-197CBC60B908}" destId="{07E040D2-5955-4EAF-B4EB-50C2809A2EDA}" srcOrd="5" destOrd="0" presId="urn:microsoft.com/office/officeart/2008/layout/BubblePictureList"/>
    <dgm:cxn modelId="{65DDBE17-2A3D-4BD5-B4F8-ED71EDB61A2E}" type="presParOf" srcId="{07E040D2-5955-4EAF-B4EB-50C2809A2EDA}" destId="{F84225EE-CDF0-4F26-B5D8-8750D7A286DF}" srcOrd="0" destOrd="0" presId="urn:microsoft.com/office/officeart/2008/layout/BubblePictureList"/>
    <dgm:cxn modelId="{D48EAD76-225D-4BE7-893D-A9851A9A4336}" type="presParOf" srcId="{6CEFC34C-616B-4769-91A4-197CBC60B908}" destId="{67E87D6B-EFD9-4228-B966-5B7C5A37BDBB}" srcOrd="6" destOrd="0" presId="urn:microsoft.com/office/officeart/2008/layout/BubblePictureList"/>
    <dgm:cxn modelId="{4777E7C8-4F8E-4FFD-9C25-D1C60A8F42A8}" type="presParOf" srcId="{67E87D6B-EFD9-4228-B966-5B7C5A37BDBB}" destId="{2441A78B-8FC3-4099-9DC6-FB61535BF2EC}" srcOrd="0" destOrd="0" presId="urn:microsoft.com/office/officeart/2008/layout/BubblePictureList"/>
    <dgm:cxn modelId="{FF982941-8DEA-4E21-B90C-9704E381549F}" type="presParOf" srcId="{6CEFC34C-616B-4769-91A4-197CBC60B908}" destId="{23A7094E-631F-454E-A0D1-EA2331403EAA}" srcOrd="7" destOrd="0" presId="urn:microsoft.com/office/officeart/2008/layout/BubblePictureList"/>
    <dgm:cxn modelId="{78309EA5-87C3-4D44-A6B8-A90C49B23594}" type="presParOf" srcId="{23A7094E-631F-454E-A0D1-EA2331403EAA}" destId="{883890F0-355A-4C6B-9C28-E58042F6E13D}" srcOrd="0" destOrd="0" presId="urn:microsoft.com/office/officeart/2008/layout/BubblePictureList"/>
    <dgm:cxn modelId="{EB5A8625-CDED-4C9C-B91E-E5C76ECDF3D7}" type="presParOf" srcId="{6CEFC34C-616B-4769-91A4-197CBC60B908}" destId="{93EEFC9D-A45E-4ADA-808E-0C6614E3E964}" srcOrd="8" destOrd="0" presId="urn:microsoft.com/office/officeart/2008/layout/BubblePictureList"/>
    <dgm:cxn modelId="{4D12E417-BCBD-45ED-BE1C-8FCDA6A57EE9}" type="presParOf" srcId="{6CEFC34C-616B-4769-91A4-197CBC60B908}" destId="{74A062E6-DCA4-4ED4-B272-DDAE6A71205C}" srcOrd="9" destOrd="0" presId="urn:microsoft.com/office/officeart/2008/layout/BubblePictureList"/>
    <dgm:cxn modelId="{60DB1FC1-F737-4FC4-9864-CCEDBF0C9075}" type="presParOf" srcId="{6CEFC34C-616B-4769-91A4-197CBC60B908}" destId="{7F1417E6-01B6-4C66-A33B-A148FB067563}" srcOrd="10" destOrd="0" presId="urn:microsoft.com/office/officeart/2008/layout/BubblePictureList"/>
    <dgm:cxn modelId="{B0D50761-85CA-441F-805A-4576A64B72CB}" type="presParOf" srcId="{6CEFC34C-616B-4769-91A4-197CBC60B908}" destId="{920F53C1-19C6-45BA-AC30-7D87102FB19A}" srcOrd="11" destOrd="0" presId="urn:microsoft.com/office/officeart/2008/layout/BubblePictureList"/>
    <dgm:cxn modelId="{2DC4C41C-BDBF-49A4-B04C-13DAD71231F4}" type="presParOf" srcId="{920F53C1-19C6-45BA-AC30-7D87102FB19A}" destId="{E6803455-A4D3-4149-89A7-0EC349C37EF3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262ED3-81C5-DD47-A4D7-A50DF39BF910}" type="doc">
      <dgm:prSet loTypeId="urn:microsoft.com/office/officeart/2005/8/layout/cycle5" loCatId="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DBE0EDDE-8BF2-8948-8191-B967345D5A2A}">
      <dgm:prSet phldrT="[Text]"/>
      <dgm:spPr/>
      <dgm:t>
        <a:bodyPr/>
        <a:lstStyle/>
        <a:p>
          <a:r>
            <a:rPr lang="sr-Cyrl-RS" b="1" dirty="0"/>
            <a:t>Предузимање акције</a:t>
          </a:r>
          <a:endParaRPr lang="en-US" b="1" dirty="0"/>
        </a:p>
      </dgm:t>
    </dgm:pt>
    <dgm:pt modelId="{36901AAF-322B-7D4F-95E6-D96C943925A9}" type="parTrans" cxnId="{D3A031EE-504F-3D4C-BDF9-A240EA0E90F7}">
      <dgm:prSet/>
      <dgm:spPr/>
      <dgm:t>
        <a:bodyPr/>
        <a:lstStyle/>
        <a:p>
          <a:endParaRPr lang="en-US" b="1"/>
        </a:p>
      </dgm:t>
    </dgm:pt>
    <dgm:pt modelId="{5D849D1A-A67A-9944-94CB-1CBCD5B4CACC}" type="sibTrans" cxnId="{D3A031EE-504F-3D4C-BDF9-A240EA0E90F7}">
      <dgm:prSet/>
      <dgm:spPr/>
      <dgm:t>
        <a:bodyPr/>
        <a:lstStyle/>
        <a:p>
          <a:endParaRPr lang="en-US" b="1"/>
        </a:p>
      </dgm:t>
    </dgm:pt>
    <dgm:pt modelId="{424570E1-D93C-934B-8C42-4CB78C89942D}">
      <dgm:prSet phldrT="[Text]"/>
      <dgm:spPr/>
      <dgm:t>
        <a:bodyPr/>
        <a:lstStyle/>
        <a:p>
          <a:r>
            <a:rPr lang="sr-Cyrl-RS" b="1" dirty="0"/>
            <a:t>Остварење циља</a:t>
          </a:r>
          <a:endParaRPr lang="en-US" b="1" dirty="0"/>
        </a:p>
      </dgm:t>
    </dgm:pt>
    <dgm:pt modelId="{1447004E-5BBA-D442-AA30-B82829C62AC2}" type="parTrans" cxnId="{14B0E5EA-7A11-C241-ABE9-5C0F2A74FE9A}">
      <dgm:prSet/>
      <dgm:spPr/>
      <dgm:t>
        <a:bodyPr/>
        <a:lstStyle/>
        <a:p>
          <a:endParaRPr lang="en-US" b="1"/>
        </a:p>
      </dgm:t>
    </dgm:pt>
    <dgm:pt modelId="{819D7BBD-6A5E-8C43-8F7F-28DC8EE2D691}" type="sibTrans" cxnId="{14B0E5EA-7A11-C241-ABE9-5C0F2A74FE9A}">
      <dgm:prSet/>
      <dgm:spPr/>
      <dgm:t>
        <a:bodyPr/>
        <a:lstStyle/>
        <a:p>
          <a:endParaRPr lang="en-US" b="1"/>
        </a:p>
      </dgm:t>
    </dgm:pt>
    <dgm:pt modelId="{80BCB29F-87F9-2441-9083-3E100054EDFD}">
      <dgm:prSet phldrT="[Text]"/>
      <dgm:spPr/>
      <dgm:t>
        <a:bodyPr/>
        <a:lstStyle/>
        <a:p>
          <a:r>
            <a:rPr lang="sr-Cyrl-RS" b="1" dirty="0"/>
            <a:t>Потреба</a:t>
          </a:r>
          <a:endParaRPr lang="en-US" b="1" dirty="0"/>
        </a:p>
      </dgm:t>
    </dgm:pt>
    <dgm:pt modelId="{C8D1A535-2C97-9649-AFE0-B42B0B57F2CF}" type="parTrans" cxnId="{C1FE251A-A15E-0B4A-925F-64D4777803A6}">
      <dgm:prSet/>
      <dgm:spPr/>
      <dgm:t>
        <a:bodyPr/>
        <a:lstStyle/>
        <a:p>
          <a:endParaRPr lang="en-US" b="1"/>
        </a:p>
      </dgm:t>
    </dgm:pt>
    <dgm:pt modelId="{1E3A38EC-7ACE-2C4C-90A4-27B3A5FEBDE4}" type="sibTrans" cxnId="{C1FE251A-A15E-0B4A-925F-64D4777803A6}">
      <dgm:prSet/>
      <dgm:spPr/>
      <dgm:t>
        <a:bodyPr/>
        <a:lstStyle/>
        <a:p>
          <a:endParaRPr lang="en-US" b="1"/>
        </a:p>
      </dgm:t>
    </dgm:pt>
    <dgm:pt modelId="{8E085862-07DA-A647-88DB-BCFC9C96AC03}">
      <dgm:prSet phldrT="[Text]"/>
      <dgm:spPr/>
      <dgm:t>
        <a:bodyPr/>
        <a:lstStyle/>
        <a:p>
          <a:r>
            <a:rPr lang="sr-Cyrl-RS" b="1" dirty="0"/>
            <a:t>Постављење циља</a:t>
          </a:r>
          <a:endParaRPr lang="en-US" b="1" dirty="0"/>
        </a:p>
      </dgm:t>
    </dgm:pt>
    <dgm:pt modelId="{A5DE59E9-D475-A440-B62F-B8D3BB91F8FC}" type="sibTrans" cxnId="{4484DA1C-4DF6-5D47-B7AB-3344CDE101B8}">
      <dgm:prSet/>
      <dgm:spPr/>
      <dgm:t>
        <a:bodyPr/>
        <a:lstStyle/>
        <a:p>
          <a:endParaRPr lang="en-US" b="1"/>
        </a:p>
      </dgm:t>
    </dgm:pt>
    <dgm:pt modelId="{2D5729D2-DF86-D548-A2DE-0BECD4641788}" type="parTrans" cxnId="{4484DA1C-4DF6-5D47-B7AB-3344CDE101B8}">
      <dgm:prSet/>
      <dgm:spPr/>
      <dgm:t>
        <a:bodyPr/>
        <a:lstStyle/>
        <a:p>
          <a:endParaRPr lang="en-US" b="1"/>
        </a:p>
      </dgm:t>
    </dgm:pt>
    <dgm:pt modelId="{E9AB9CB0-E610-AE4C-85E4-EB6B48E89940}" type="pres">
      <dgm:prSet presAssocID="{C7262ED3-81C5-DD47-A4D7-A50DF39BF91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r-Cyrl-RS"/>
        </a:p>
      </dgm:t>
    </dgm:pt>
    <dgm:pt modelId="{E73FE14C-9886-2A4B-9B3F-00F363EB840A}" type="pres">
      <dgm:prSet presAssocID="{8E085862-07DA-A647-88DB-BCFC9C96AC0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9D8E7EF3-4601-1645-B3E9-0E661602DC9A}" type="pres">
      <dgm:prSet presAssocID="{8E085862-07DA-A647-88DB-BCFC9C96AC03}" presName="spNode" presStyleCnt="0"/>
      <dgm:spPr/>
    </dgm:pt>
    <dgm:pt modelId="{32942FE6-7080-5448-85C8-46D57DCCA966}" type="pres">
      <dgm:prSet presAssocID="{A5DE59E9-D475-A440-B62F-B8D3BB91F8FC}" presName="sibTrans" presStyleLbl="sibTrans1D1" presStyleIdx="0" presStyleCnt="4"/>
      <dgm:spPr/>
      <dgm:t>
        <a:bodyPr/>
        <a:lstStyle/>
        <a:p>
          <a:endParaRPr lang="sr-Cyrl-RS"/>
        </a:p>
      </dgm:t>
    </dgm:pt>
    <dgm:pt modelId="{7403CF3D-0F76-4848-A2CA-C7FC2ACC74E7}" type="pres">
      <dgm:prSet presAssocID="{DBE0EDDE-8BF2-8948-8191-B967345D5A2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B93B76DC-2BBE-7841-83BE-AC60880F6813}" type="pres">
      <dgm:prSet presAssocID="{DBE0EDDE-8BF2-8948-8191-B967345D5A2A}" presName="spNode" presStyleCnt="0"/>
      <dgm:spPr/>
    </dgm:pt>
    <dgm:pt modelId="{65D92350-44A0-DE4F-8129-DBE0F9B43F81}" type="pres">
      <dgm:prSet presAssocID="{5D849D1A-A67A-9944-94CB-1CBCD5B4CACC}" presName="sibTrans" presStyleLbl="sibTrans1D1" presStyleIdx="1" presStyleCnt="4"/>
      <dgm:spPr/>
      <dgm:t>
        <a:bodyPr/>
        <a:lstStyle/>
        <a:p>
          <a:endParaRPr lang="sr-Cyrl-RS"/>
        </a:p>
      </dgm:t>
    </dgm:pt>
    <dgm:pt modelId="{AAFB3C7C-8B99-7049-ACD6-32341823EA8F}" type="pres">
      <dgm:prSet presAssocID="{424570E1-D93C-934B-8C42-4CB78C89942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664FE14B-C782-CB41-ACC7-9D199547BFE1}" type="pres">
      <dgm:prSet presAssocID="{424570E1-D93C-934B-8C42-4CB78C89942D}" presName="spNode" presStyleCnt="0"/>
      <dgm:spPr/>
    </dgm:pt>
    <dgm:pt modelId="{2D58F532-A40A-974A-838A-E3200A1274A1}" type="pres">
      <dgm:prSet presAssocID="{819D7BBD-6A5E-8C43-8F7F-28DC8EE2D691}" presName="sibTrans" presStyleLbl="sibTrans1D1" presStyleIdx="2" presStyleCnt="4"/>
      <dgm:spPr/>
      <dgm:t>
        <a:bodyPr/>
        <a:lstStyle/>
        <a:p>
          <a:endParaRPr lang="sr-Cyrl-RS"/>
        </a:p>
      </dgm:t>
    </dgm:pt>
    <dgm:pt modelId="{7E509711-CDBB-A444-9EF7-6EBA81E9EFE2}" type="pres">
      <dgm:prSet presAssocID="{80BCB29F-87F9-2441-9083-3E100054EDF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9117D032-816E-0F47-A57A-0F779CE2733C}" type="pres">
      <dgm:prSet presAssocID="{80BCB29F-87F9-2441-9083-3E100054EDFD}" presName="spNode" presStyleCnt="0"/>
      <dgm:spPr/>
    </dgm:pt>
    <dgm:pt modelId="{3A00ABCA-48AA-8440-9F32-ABB7D9A0A213}" type="pres">
      <dgm:prSet presAssocID="{1E3A38EC-7ACE-2C4C-90A4-27B3A5FEBDE4}" presName="sibTrans" presStyleLbl="sibTrans1D1" presStyleIdx="3" presStyleCnt="4"/>
      <dgm:spPr/>
      <dgm:t>
        <a:bodyPr/>
        <a:lstStyle/>
        <a:p>
          <a:endParaRPr lang="sr-Cyrl-RS"/>
        </a:p>
      </dgm:t>
    </dgm:pt>
  </dgm:ptLst>
  <dgm:cxnLst>
    <dgm:cxn modelId="{2C718E92-A0F3-4284-867A-C8116806494E}" type="presOf" srcId="{DBE0EDDE-8BF2-8948-8191-B967345D5A2A}" destId="{7403CF3D-0F76-4848-A2CA-C7FC2ACC74E7}" srcOrd="0" destOrd="0" presId="urn:microsoft.com/office/officeart/2005/8/layout/cycle5"/>
    <dgm:cxn modelId="{4484DA1C-4DF6-5D47-B7AB-3344CDE101B8}" srcId="{C7262ED3-81C5-DD47-A4D7-A50DF39BF910}" destId="{8E085862-07DA-A647-88DB-BCFC9C96AC03}" srcOrd="0" destOrd="0" parTransId="{2D5729D2-DF86-D548-A2DE-0BECD4641788}" sibTransId="{A5DE59E9-D475-A440-B62F-B8D3BB91F8FC}"/>
    <dgm:cxn modelId="{1506CE5D-9A18-48DE-8FCD-B64461F1F2FC}" type="presOf" srcId="{5D849D1A-A67A-9944-94CB-1CBCD5B4CACC}" destId="{65D92350-44A0-DE4F-8129-DBE0F9B43F81}" srcOrd="0" destOrd="0" presId="urn:microsoft.com/office/officeart/2005/8/layout/cycle5"/>
    <dgm:cxn modelId="{EDDAC3E4-5480-410F-AEAB-3C5C27679E6A}" type="presOf" srcId="{80BCB29F-87F9-2441-9083-3E100054EDFD}" destId="{7E509711-CDBB-A444-9EF7-6EBA81E9EFE2}" srcOrd="0" destOrd="0" presId="urn:microsoft.com/office/officeart/2005/8/layout/cycle5"/>
    <dgm:cxn modelId="{14B0E5EA-7A11-C241-ABE9-5C0F2A74FE9A}" srcId="{C7262ED3-81C5-DD47-A4D7-A50DF39BF910}" destId="{424570E1-D93C-934B-8C42-4CB78C89942D}" srcOrd="2" destOrd="0" parTransId="{1447004E-5BBA-D442-AA30-B82829C62AC2}" sibTransId="{819D7BBD-6A5E-8C43-8F7F-28DC8EE2D691}"/>
    <dgm:cxn modelId="{DDAEE403-A970-4736-A392-73B34871C410}" type="presOf" srcId="{A5DE59E9-D475-A440-B62F-B8D3BB91F8FC}" destId="{32942FE6-7080-5448-85C8-46D57DCCA966}" srcOrd="0" destOrd="0" presId="urn:microsoft.com/office/officeart/2005/8/layout/cycle5"/>
    <dgm:cxn modelId="{C1FE251A-A15E-0B4A-925F-64D4777803A6}" srcId="{C7262ED3-81C5-DD47-A4D7-A50DF39BF910}" destId="{80BCB29F-87F9-2441-9083-3E100054EDFD}" srcOrd="3" destOrd="0" parTransId="{C8D1A535-2C97-9649-AFE0-B42B0B57F2CF}" sibTransId="{1E3A38EC-7ACE-2C4C-90A4-27B3A5FEBDE4}"/>
    <dgm:cxn modelId="{769EB5E5-9E8D-4E8C-A6F3-B9CBCDCB390C}" type="presOf" srcId="{8E085862-07DA-A647-88DB-BCFC9C96AC03}" destId="{E73FE14C-9886-2A4B-9B3F-00F363EB840A}" srcOrd="0" destOrd="0" presId="urn:microsoft.com/office/officeart/2005/8/layout/cycle5"/>
    <dgm:cxn modelId="{A7A8A87E-6700-4A11-8B3D-57ABC3B9C1E5}" type="presOf" srcId="{1E3A38EC-7ACE-2C4C-90A4-27B3A5FEBDE4}" destId="{3A00ABCA-48AA-8440-9F32-ABB7D9A0A213}" srcOrd="0" destOrd="0" presId="urn:microsoft.com/office/officeart/2005/8/layout/cycle5"/>
    <dgm:cxn modelId="{88A656C6-8567-4C87-A12A-6370C1477D9C}" type="presOf" srcId="{424570E1-D93C-934B-8C42-4CB78C89942D}" destId="{AAFB3C7C-8B99-7049-ACD6-32341823EA8F}" srcOrd="0" destOrd="0" presId="urn:microsoft.com/office/officeart/2005/8/layout/cycle5"/>
    <dgm:cxn modelId="{E3C361EB-2FA3-459E-9698-3EEF1D91C4AB}" type="presOf" srcId="{819D7BBD-6A5E-8C43-8F7F-28DC8EE2D691}" destId="{2D58F532-A40A-974A-838A-E3200A1274A1}" srcOrd="0" destOrd="0" presId="urn:microsoft.com/office/officeart/2005/8/layout/cycle5"/>
    <dgm:cxn modelId="{D3A031EE-504F-3D4C-BDF9-A240EA0E90F7}" srcId="{C7262ED3-81C5-DD47-A4D7-A50DF39BF910}" destId="{DBE0EDDE-8BF2-8948-8191-B967345D5A2A}" srcOrd="1" destOrd="0" parTransId="{36901AAF-322B-7D4F-95E6-D96C943925A9}" sibTransId="{5D849D1A-A67A-9944-94CB-1CBCD5B4CACC}"/>
    <dgm:cxn modelId="{27C275C4-6E2C-42E8-9296-3133D51EFC52}" type="presOf" srcId="{C7262ED3-81C5-DD47-A4D7-A50DF39BF910}" destId="{E9AB9CB0-E610-AE4C-85E4-EB6B48E89940}" srcOrd="0" destOrd="0" presId="urn:microsoft.com/office/officeart/2005/8/layout/cycle5"/>
    <dgm:cxn modelId="{CCBA9A7C-A13A-456F-B21C-550A9C1EE989}" type="presParOf" srcId="{E9AB9CB0-E610-AE4C-85E4-EB6B48E89940}" destId="{E73FE14C-9886-2A4B-9B3F-00F363EB840A}" srcOrd="0" destOrd="0" presId="urn:microsoft.com/office/officeart/2005/8/layout/cycle5"/>
    <dgm:cxn modelId="{20555720-4BFB-49F5-8C27-90611A235A92}" type="presParOf" srcId="{E9AB9CB0-E610-AE4C-85E4-EB6B48E89940}" destId="{9D8E7EF3-4601-1645-B3E9-0E661602DC9A}" srcOrd="1" destOrd="0" presId="urn:microsoft.com/office/officeart/2005/8/layout/cycle5"/>
    <dgm:cxn modelId="{5FA546B9-C8AA-4102-BB0F-6CCF5F5D9FFF}" type="presParOf" srcId="{E9AB9CB0-E610-AE4C-85E4-EB6B48E89940}" destId="{32942FE6-7080-5448-85C8-46D57DCCA966}" srcOrd="2" destOrd="0" presId="urn:microsoft.com/office/officeart/2005/8/layout/cycle5"/>
    <dgm:cxn modelId="{EA1662D5-1DA6-4633-A366-87FA57D9896A}" type="presParOf" srcId="{E9AB9CB0-E610-AE4C-85E4-EB6B48E89940}" destId="{7403CF3D-0F76-4848-A2CA-C7FC2ACC74E7}" srcOrd="3" destOrd="0" presId="urn:microsoft.com/office/officeart/2005/8/layout/cycle5"/>
    <dgm:cxn modelId="{F6137765-F1FA-4503-94BB-95819CF189DC}" type="presParOf" srcId="{E9AB9CB0-E610-AE4C-85E4-EB6B48E89940}" destId="{B93B76DC-2BBE-7841-83BE-AC60880F6813}" srcOrd="4" destOrd="0" presId="urn:microsoft.com/office/officeart/2005/8/layout/cycle5"/>
    <dgm:cxn modelId="{04743EA4-AF29-4D79-85B3-179AD705BDB3}" type="presParOf" srcId="{E9AB9CB0-E610-AE4C-85E4-EB6B48E89940}" destId="{65D92350-44A0-DE4F-8129-DBE0F9B43F81}" srcOrd="5" destOrd="0" presId="urn:microsoft.com/office/officeart/2005/8/layout/cycle5"/>
    <dgm:cxn modelId="{1A0A4B2F-8AA6-4351-84D9-4AF2B2FAF0EB}" type="presParOf" srcId="{E9AB9CB0-E610-AE4C-85E4-EB6B48E89940}" destId="{AAFB3C7C-8B99-7049-ACD6-32341823EA8F}" srcOrd="6" destOrd="0" presId="urn:microsoft.com/office/officeart/2005/8/layout/cycle5"/>
    <dgm:cxn modelId="{BAF5FBA0-2941-438D-89BC-647723709152}" type="presParOf" srcId="{E9AB9CB0-E610-AE4C-85E4-EB6B48E89940}" destId="{664FE14B-C782-CB41-ACC7-9D199547BFE1}" srcOrd="7" destOrd="0" presId="urn:microsoft.com/office/officeart/2005/8/layout/cycle5"/>
    <dgm:cxn modelId="{ED48F9A0-55D6-4695-920A-7D8A3FFCC52C}" type="presParOf" srcId="{E9AB9CB0-E610-AE4C-85E4-EB6B48E89940}" destId="{2D58F532-A40A-974A-838A-E3200A1274A1}" srcOrd="8" destOrd="0" presId="urn:microsoft.com/office/officeart/2005/8/layout/cycle5"/>
    <dgm:cxn modelId="{33E3A753-9FC3-4515-B34D-4810B26FA106}" type="presParOf" srcId="{E9AB9CB0-E610-AE4C-85E4-EB6B48E89940}" destId="{7E509711-CDBB-A444-9EF7-6EBA81E9EFE2}" srcOrd="9" destOrd="0" presId="urn:microsoft.com/office/officeart/2005/8/layout/cycle5"/>
    <dgm:cxn modelId="{81EE86B6-5910-4327-B9B6-89CAC43D36FD}" type="presParOf" srcId="{E9AB9CB0-E610-AE4C-85E4-EB6B48E89940}" destId="{9117D032-816E-0F47-A57A-0F779CE2733C}" srcOrd="10" destOrd="0" presId="urn:microsoft.com/office/officeart/2005/8/layout/cycle5"/>
    <dgm:cxn modelId="{19564B34-14D1-464C-8921-6872F509B920}" type="presParOf" srcId="{E9AB9CB0-E610-AE4C-85E4-EB6B48E89940}" destId="{3A00ABCA-48AA-8440-9F32-ABB7D9A0A213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F618BF-4E5C-4ABD-A2EF-3EBF9CEFF456}" type="doc">
      <dgm:prSet loTypeId="urn:microsoft.com/office/officeart/2005/8/layout/chart3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sr-Cyrl-RS"/>
        </a:p>
      </dgm:t>
    </dgm:pt>
    <dgm:pt modelId="{BAB47FB1-77AF-4529-9D14-669D91EA6CC2}">
      <dgm:prSet phldrT="[Text]"/>
      <dgm:spPr/>
      <dgm:t>
        <a:bodyPr/>
        <a:lstStyle/>
        <a:p>
          <a:r>
            <a:rPr lang="sr-Cyrl-RS" dirty="0"/>
            <a:t>Високи радни стандард</a:t>
          </a:r>
        </a:p>
      </dgm:t>
    </dgm:pt>
    <dgm:pt modelId="{B2608394-70D4-44E5-98E1-AAEEC50BA134}" type="parTrans" cxnId="{C751EB68-AAD2-4B73-B5BF-879622D9B648}">
      <dgm:prSet/>
      <dgm:spPr/>
      <dgm:t>
        <a:bodyPr/>
        <a:lstStyle/>
        <a:p>
          <a:endParaRPr lang="sr-Cyrl-RS"/>
        </a:p>
      </dgm:t>
    </dgm:pt>
    <dgm:pt modelId="{876391AE-2CF8-4318-AF1E-766B77729EDF}" type="sibTrans" cxnId="{C751EB68-AAD2-4B73-B5BF-879622D9B648}">
      <dgm:prSet/>
      <dgm:spPr/>
      <dgm:t>
        <a:bodyPr/>
        <a:lstStyle/>
        <a:p>
          <a:endParaRPr lang="sr-Cyrl-RS"/>
        </a:p>
      </dgm:t>
    </dgm:pt>
    <dgm:pt modelId="{A03D4536-5F60-4273-827B-1B6CFFF3E07F}">
      <dgm:prSet phldrT="[Text]"/>
      <dgm:spPr/>
      <dgm:t>
        <a:bodyPr/>
        <a:lstStyle/>
        <a:p>
          <a:r>
            <a:rPr lang="sr-Cyrl-RS" dirty="0"/>
            <a:t>Процена радне успешности</a:t>
          </a:r>
        </a:p>
      </dgm:t>
    </dgm:pt>
    <dgm:pt modelId="{F2413C98-CE3A-4259-B32A-B005C220F30C}" type="parTrans" cxnId="{9B8C84CA-5886-4719-B517-A2B10FC81C0D}">
      <dgm:prSet/>
      <dgm:spPr/>
      <dgm:t>
        <a:bodyPr/>
        <a:lstStyle/>
        <a:p>
          <a:endParaRPr lang="sr-Cyrl-RS"/>
        </a:p>
      </dgm:t>
    </dgm:pt>
    <dgm:pt modelId="{ED69C9A0-BB54-4AB9-8091-765B27854FCE}" type="sibTrans" cxnId="{9B8C84CA-5886-4719-B517-A2B10FC81C0D}">
      <dgm:prSet/>
      <dgm:spPr/>
      <dgm:t>
        <a:bodyPr/>
        <a:lstStyle/>
        <a:p>
          <a:endParaRPr lang="sr-Cyrl-RS"/>
        </a:p>
      </dgm:t>
    </dgm:pt>
    <dgm:pt modelId="{7185BAE6-CAA8-4E24-8839-9D3AFBEE0E06}">
      <dgm:prSet phldrT="[Text]"/>
      <dgm:spPr/>
      <dgm:t>
        <a:bodyPr/>
        <a:lstStyle/>
        <a:p>
          <a:r>
            <a:rPr lang="sr-Cyrl-RS" dirty="0"/>
            <a:t>Награда на основу успештности</a:t>
          </a:r>
        </a:p>
      </dgm:t>
    </dgm:pt>
    <dgm:pt modelId="{5E318AA1-D57C-42FE-828A-1E507FCB693E}" type="parTrans" cxnId="{D2AE08D1-C5AF-41C7-A637-8CE7ADCA211B}">
      <dgm:prSet/>
      <dgm:spPr/>
      <dgm:t>
        <a:bodyPr/>
        <a:lstStyle/>
        <a:p>
          <a:endParaRPr lang="sr-Cyrl-RS"/>
        </a:p>
      </dgm:t>
    </dgm:pt>
    <dgm:pt modelId="{A9B70604-BA6E-4E90-8362-71702F3FFBB9}" type="sibTrans" cxnId="{D2AE08D1-C5AF-41C7-A637-8CE7ADCA211B}">
      <dgm:prSet/>
      <dgm:spPr/>
      <dgm:t>
        <a:bodyPr/>
        <a:lstStyle/>
        <a:p>
          <a:endParaRPr lang="sr-Cyrl-RS"/>
        </a:p>
      </dgm:t>
    </dgm:pt>
    <dgm:pt modelId="{1782168E-AE56-4A09-9280-DB61377FADBC}">
      <dgm:prSet phldrT="[Text]"/>
      <dgm:spPr/>
      <dgm:t>
        <a:bodyPr/>
        <a:lstStyle/>
        <a:p>
          <a:r>
            <a:rPr lang="sr-Cyrl-RS" dirty="0"/>
            <a:t>Широк распон повећања плата</a:t>
          </a:r>
        </a:p>
      </dgm:t>
    </dgm:pt>
    <dgm:pt modelId="{AE85A0CD-69AA-4A90-87E0-204CA17359CC}" type="parTrans" cxnId="{DFBF9618-579C-46BF-9C1C-6E8F83219DB1}">
      <dgm:prSet/>
      <dgm:spPr/>
      <dgm:t>
        <a:bodyPr/>
        <a:lstStyle/>
        <a:p>
          <a:endParaRPr lang="sr-Cyrl-RS"/>
        </a:p>
      </dgm:t>
    </dgm:pt>
    <dgm:pt modelId="{3A4F6FAD-EAAC-42BC-A696-52C409272499}" type="sibTrans" cxnId="{DFBF9618-579C-46BF-9C1C-6E8F83219DB1}">
      <dgm:prSet/>
      <dgm:spPr/>
      <dgm:t>
        <a:bodyPr/>
        <a:lstStyle/>
        <a:p>
          <a:endParaRPr lang="sr-Cyrl-RS"/>
        </a:p>
      </dgm:t>
    </dgm:pt>
    <dgm:pt modelId="{87326267-5EFA-46C3-8D29-2CACDEC67B32}">
      <dgm:prSet phldrT="[Text]"/>
      <dgm:spPr/>
      <dgm:t>
        <a:bodyPr/>
        <a:lstStyle/>
        <a:p>
          <a:r>
            <a:rPr lang="sr-Cyrl-RS" dirty="0"/>
            <a:t>Менаџер обучен за процену успешности</a:t>
          </a:r>
        </a:p>
      </dgm:t>
    </dgm:pt>
    <dgm:pt modelId="{6FED3BD5-090C-477E-A083-DD52DD540589}" type="parTrans" cxnId="{E579D428-3DC1-406C-B3C3-C72B021E2D76}">
      <dgm:prSet/>
      <dgm:spPr/>
      <dgm:t>
        <a:bodyPr/>
        <a:lstStyle/>
        <a:p>
          <a:endParaRPr lang="sr-Cyrl-RS"/>
        </a:p>
      </dgm:t>
    </dgm:pt>
    <dgm:pt modelId="{56824BEB-F124-4BFE-8A8F-1724A17D8FD1}" type="sibTrans" cxnId="{E579D428-3DC1-406C-B3C3-C72B021E2D76}">
      <dgm:prSet/>
      <dgm:spPr/>
      <dgm:t>
        <a:bodyPr/>
        <a:lstStyle/>
        <a:p>
          <a:endParaRPr lang="sr-Cyrl-RS"/>
        </a:p>
      </dgm:t>
    </dgm:pt>
    <dgm:pt modelId="{D0AF1DA3-AFFD-41E4-A0E3-5638CB2384EB}" type="pres">
      <dgm:prSet presAssocID="{4BF618BF-4E5C-4ABD-A2EF-3EBF9CEFF456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sr-Cyrl-RS"/>
        </a:p>
      </dgm:t>
    </dgm:pt>
    <dgm:pt modelId="{0E6CDF9B-7D1E-4EFB-826B-63BF47098DF7}" type="pres">
      <dgm:prSet presAssocID="{4BF618BF-4E5C-4ABD-A2EF-3EBF9CEFF456}" presName="wedge1" presStyleLbl="node1" presStyleIdx="0" presStyleCnt="5"/>
      <dgm:spPr/>
      <dgm:t>
        <a:bodyPr/>
        <a:lstStyle/>
        <a:p>
          <a:endParaRPr lang="sr-Cyrl-RS"/>
        </a:p>
      </dgm:t>
    </dgm:pt>
    <dgm:pt modelId="{C65C029A-B0C1-44B9-B0AD-6B74E0BB58F4}" type="pres">
      <dgm:prSet presAssocID="{4BF618BF-4E5C-4ABD-A2EF-3EBF9CEFF456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C8982589-567D-40B9-AC11-37F69439728E}" type="pres">
      <dgm:prSet presAssocID="{4BF618BF-4E5C-4ABD-A2EF-3EBF9CEFF456}" presName="wedge2" presStyleLbl="node1" presStyleIdx="1" presStyleCnt="5"/>
      <dgm:spPr/>
      <dgm:t>
        <a:bodyPr/>
        <a:lstStyle/>
        <a:p>
          <a:endParaRPr lang="sr-Cyrl-RS"/>
        </a:p>
      </dgm:t>
    </dgm:pt>
    <dgm:pt modelId="{E2715661-3276-4D0C-9BC5-ECA2C7B6B477}" type="pres">
      <dgm:prSet presAssocID="{4BF618BF-4E5C-4ABD-A2EF-3EBF9CEFF456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7A061CE1-E1AF-40F2-999D-E678B6EB3CEE}" type="pres">
      <dgm:prSet presAssocID="{4BF618BF-4E5C-4ABD-A2EF-3EBF9CEFF456}" presName="wedge3" presStyleLbl="node1" presStyleIdx="2" presStyleCnt="5"/>
      <dgm:spPr/>
      <dgm:t>
        <a:bodyPr/>
        <a:lstStyle/>
        <a:p>
          <a:endParaRPr lang="sr-Cyrl-RS"/>
        </a:p>
      </dgm:t>
    </dgm:pt>
    <dgm:pt modelId="{C6A78399-65C2-4F53-9770-94F6A5ADD2AF}" type="pres">
      <dgm:prSet presAssocID="{4BF618BF-4E5C-4ABD-A2EF-3EBF9CEFF456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AA24879C-31DA-49CC-8500-95FBF1DC9AB8}" type="pres">
      <dgm:prSet presAssocID="{4BF618BF-4E5C-4ABD-A2EF-3EBF9CEFF456}" presName="wedge4" presStyleLbl="node1" presStyleIdx="3" presStyleCnt="5"/>
      <dgm:spPr/>
      <dgm:t>
        <a:bodyPr/>
        <a:lstStyle/>
        <a:p>
          <a:endParaRPr lang="sr-Cyrl-RS"/>
        </a:p>
      </dgm:t>
    </dgm:pt>
    <dgm:pt modelId="{0891A971-B633-433B-87E4-1629745E740D}" type="pres">
      <dgm:prSet presAssocID="{4BF618BF-4E5C-4ABD-A2EF-3EBF9CEFF456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2CA7EC43-6CCE-4343-ABAF-04E885227979}" type="pres">
      <dgm:prSet presAssocID="{4BF618BF-4E5C-4ABD-A2EF-3EBF9CEFF456}" presName="wedge5" presStyleLbl="node1" presStyleIdx="4" presStyleCnt="5"/>
      <dgm:spPr/>
      <dgm:t>
        <a:bodyPr/>
        <a:lstStyle/>
        <a:p>
          <a:endParaRPr lang="sr-Cyrl-RS"/>
        </a:p>
      </dgm:t>
    </dgm:pt>
    <dgm:pt modelId="{D84900F5-DC09-46BD-8538-4D2028880118}" type="pres">
      <dgm:prSet presAssocID="{4BF618BF-4E5C-4ABD-A2EF-3EBF9CEFF456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r-Cyrl-RS"/>
        </a:p>
      </dgm:t>
    </dgm:pt>
  </dgm:ptLst>
  <dgm:cxnLst>
    <dgm:cxn modelId="{C751EB68-AAD2-4B73-B5BF-879622D9B648}" srcId="{4BF618BF-4E5C-4ABD-A2EF-3EBF9CEFF456}" destId="{BAB47FB1-77AF-4529-9D14-669D91EA6CC2}" srcOrd="0" destOrd="0" parTransId="{B2608394-70D4-44E5-98E1-AAEEC50BA134}" sibTransId="{876391AE-2CF8-4318-AF1E-766B77729EDF}"/>
    <dgm:cxn modelId="{A57B4290-0F95-476E-8772-4C1FDFD41176}" type="presOf" srcId="{1782168E-AE56-4A09-9280-DB61377FADBC}" destId="{0891A971-B633-433B-87E4-1629745E740D}" srcOrd="1" destOrd="0" presId="urn:microsoft.com/office/officeart/2005/8/layout/chart3"/>
    <dgm:cxn modelId="{94250F79-9C77-41FC-9D7E-165718F184E7}" type="presOf" srcId="{7185BAE6-CAA8-4E24-8839-9D3AFBEE0E06}" destId="{7A061CE1-E1AF-40F2-999D-E678B6EB3CEE}" srcOrd="0" destOrd="0" presId="urn:microsoft.com/office/officeart/2005/8/layout/chart3"/>
    <dgm:cxn modelId="{C60AFEA5-B827-4C63-B9FA-59EB5FEFB243}" type="presOf" srcId="{87326267-5EFA-46C3-8D29-2CACDEC67B32}" destId="{2CA7EC43-6CCE-4343-ABAF-04E885227979}" srcOrd="0" destOrd="0" presId="urn:microsoft.com/office/officeart/2005/8/layout/chart3"/>
    <dgm:cxn modelId="{840C971C-8EAE-492F-B7CE-CCBE9B4FD32D}" type="presOf" srcId="{BAB47FB1-77AF-4529-9D14-669D91EA6CC2}" destId="{0E6CDF9B-7D1E-4EFB-826B-63BF47098DF7}" srcOrd="0" destOrd="0" presId="urn:microsoft.com/office/officeart/2005/8/layout/chart3"/>
    <dgm:cxn modelId="{E050910E-C636-4C20-9226-0E9E73FC82B0}" type="presOf" srcId="{A03D4536-5F60-4273-827B-1B6CFFF3E07F}" destId="{E2715661-3276-4D0C-9BC5-ECA2C7B6B477}" srcOrd="1" destOrd="0" presId="urn:microsoft.com/office/officeart/2005/8/layout/chart3"/>
    <dgm:cxn modelId="{4ECC4990-3952-473B-8EE3-F4FD5E64425F}" type="presOf" srcId="{BAB47FB1-77AF-4529-9D14-669D91EA6CC2}" destId="{C65C029A-B0C1-44B9-B0AD-6B74E0BB58F4}" srcOrd="1" destOrd="0" presId="urn:microsoft.com/office/officeart/2005/8/layout/chart3"/>
    <dgm:cxn modelId="{4ED58CF4-F625-4D84-B5A9-68701F21C516}" type="presOf" srcId="{4BF618BF-4E5C-4ABD-A2EF-3EBF9CEFF456}" destId="{D0AF1DA3-AFFD-41E4-A0E3-5638CB2384EB}" srcOrd="0" destOrd="0" presId="urn:microsoft.com/office/officeart/2005/8/layout/chart3"/>
    <dgm:cxn modelId="{D2AE08D1-C5AF-41C7-A637-8CE7ADCA211B}" srcId="{4BF618BF-4E5C-4ABD-A2EF-3EBF9CEFF456}" destId="{7185BAE6-CAA8-4E24-8839-9D3AFBEE0E06}" srcOrd="2" destOrd="0" parTransId="{5E318AA1-D57C-42FE-828A-1E507FCB693E}" sibTransId="{A9B70604-BA6E-4E90-8362-71702F3FFBB9}"/>
    <dgm:cxn modelId="{FA652FD3-F698-4EE7-B89F-D97EAA743F9D}" type="presOf" srcId="{1782168E-AE56-4A09-9280-DB61377FADBC}" destId="{AA24879C-31DA-49CC-8500-95FBF1DC9AB8}" srcOrd="0" destOrd="0" presId="urn:microsoft.com/office/officeart/2005/8/layout/chart3"/>
    <dgm:cxn modelId="{4A1E8C5B-C918-42E0-B51D-4BA0D3A12659}" type="presOf" srcId="{7185BAE6-CAA8-4E24-8839-9D3AFBEE0E06}" destId="{C6A78399-65C2-4F53-9770-94F6A5ADD2AF}" srcOrd="1" destOrd="0" presId="urn:microsoft.com/office/officeart/2005/8/layout/chart3"/>
    <dgm:cxn modelId="{E579D428-3DC1-406C-B3C3-C72B021E2D76}" srcId="{4BF618BF-4E5C-4ABD-A2EF-3EBF9CEFF456}" destId="{87326267-5EFA-46C3-8D29-2CACDEC67B32}" srcOrd="4" destOrd="0" parTransId="{6FED3BD5-090C-477E-A083-DD52DD540589}" sibTransId="{56824BEB-F124-4BFE-8A8F-1724A17D8FD1}"/>
    <dgm:cxn modelId="{9B8C84CA-5886-4719-B517-A2B10FC81C0D}" srcId="{4BF618BF-4E5C-4ABD-A2EF-3EBF9CEFF456}" destId="{A03D4536-5F60-4273-827B-1B6CFFF3E07F}" srcOrd="1" destOrd="0" parTransId="{F2413C98-CE3A-4259-B32A-B005C220F30C}" sibTransId="{ED69C9A0-BB54-4AB9-8091-765B27854FCE}"/>
    <dgm:cxn modelId="{EC047144-4A80-489D-B4C8-C72C7B5FEF3A}" type="presOf" srcId="{A03D4536-5F60-4273-827B-1B6CFFF3E07F}" destId="{C8982589-567D-40B9-AC11-37F69439728E}" srcOrd="0" destOrd="0" presId="urn:microsoft.com/office/officeart/2005/8/layout/chart3"/>
    <dgm:cxn modelId="{04A81859-792D-4F39-893E-E9517961921C}" type="presOf" srcId="{87326267-5EFA-46C3-8D29-2CACDEC67B32}" destId="{D84900F5-DC09-46BD-8538-4D2028880118}" srcOrd="1" destOrd="0" presId="urn:microsoft.com/office/officeart/2005/8/layout/chart3"/>
    <dgm:cxn modelId="{DFBF9618-579C-46BF-9C1C-6E8F83219DB1}" srcId="{4BF618BF-4E5C-4ABD-A2EF-3EBF9CEFF456}" destId="{1782168E-AE56-4A09-9280-DB61377FADBC}" srcOrd="3" destOrd="0" parTransId="{AE85A0CD-69AA-4A90-87E0-204CA17359CC}" sibTransId="{3A4F6FAD-EAAC-42BC-A696-52C409272499}"/>
    <dgm:cxn modelId="{5ABDCCEC-927B-4BFE-936F-149B22DCBB4E}" type="presParOf" srcId="{D0AF1DA3-AFFD-41E4-A0E3-5638CB2384EB}" destId="{0E6CDF9B-7D1E-4EFB-826B-63BF47098DF7}" srcOrd="0" destOrd="0" presId="urn:microsoft.com/office/officeart/2005/8/layout/chart3"/>
    <dgm:cxn modelId="{50E8C54E-D4FE-40CB-8D96-358A5C41BFAC}" type="presParOf" srcId="{D0AF1DA3-AFFD-41E4-A0E3-5638CB2384EB}" destId="{C65C029A-B0C1-44B9-B0AD-6B74E0BB58F4}" srcOrd="1" destOrd="0" presId="urn:microsoft.com/office/officeart/2005/8/layout/chart3"/>
    <dgm:cxn modelId="{22691B72-73FE-4631-AD2A-FCEEE5787F76}" type="presParOf" srcId="{D0AF1DA3-AFFD-41E4-A0E3-5638CB2384EB}" destId="{C8982589-567D-40B9-AC11-37F69439728E}" srcOrd="2" destOrd="0" presId="urn:microsoft.com/office/officeart/2005/8/layout/chart3"/>
    <dgm:cxn modelId="{4410AC74-6C71-4000-A66A-BF7D87C1B247}" type="presParOf" srcId="{D0AF1DA3-AFFD-41E4-A0E3-5638CB2384EB}" destId="{E2715661-3276-4D0C-9BC5-ECA2C7B6B477}" srcOrd="3" destOrd="0" presId="urn:microsoft.com/office/officeart/2005/8/layout/chart3"/>
    <dgm:cxn modelId="{D2B84D00-7ACC-4E96-A48B-4EEB35954519}" type="presParOf" srcId="{D0AF1DA3-AFFD-41E4-A0E3-5638CB2384EB}" destId="{7A061CE1-E1AF-40F2-999D-E678B6EB3CEE}" srcOrd="4" destOrd="0" presId="urn:microsoft.com/office/officeart/2005/8/layout/chart3"/>
    <dgm:cxn modelId="{779DBE86-C67F-42A2-AEBA-B0557A05788C}" type="presParOf" srcId="{D0AF1DA3-AFFD-41E4-A0E3-5638CB2384EB}" destId="{C6A78399-65C2-4F53-9770-94F6A5ADD2AF}" srcOrd="5" destOrd="0" presId="urn:microsoft.com/office/officeart/2005/8/layout/chart3"/>
    <dgm:cxn modelId="{E8CC018E-A73D-4AA7-8CC7-44F4047ADB94}" type="presParOf" srcId="{D0AF1DA3-AFFD-41E4-A0E3-5638CB2384EB}" destId="{AA24879C-31DA-49CC-8500-95FBF1DC9AB8}" srcOrd="6" destOrd="0" presId="urn:microsoft.com/office/officeart/2005/8/layout/chart3"/>
    <dgm:cxn modelId="{84F706ED-AF78-42A9-82B2-ED96F709E9B9}" type="presParOf" srcId="{D0AF1DA3-AFFD-41E4-A0E3-5638CB2384EB}" destId="{0891A971-B633-433B-87E4-1629745E740D}" srcOrd="7" destOrd="0" presId="urn:microsoft.com/office/officeart/2005/8/layout/chart3"/>
    <dgm:cxn modelId="{400D6CC2-61ED-4C6E-8879-5A745EDA3BAB}" type="presParOf" srcId="{D0AF1DA3-AFFD-41E4-A0E3-5638CB2384EB}" destId="{2CA7EC43-6CCE-4343-ABAF-04E885227979}" srcOrd="8" destOrd="0" presId="urn:microsoft.com/office/officeart/2005/8/layout/chart3"/>
    <dgm:cxn modelId="{05F6A4EB-7621-4945-A01A-B93EE37D91AF}" type="presParOf" srcId="{D0AF1DA3-AFFD-41E4-A0E3-5638CB2384EB}" destId="{D84900F5-DC09-46BD-8538-4D2028880118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EED975-042E-480F-85E0-716CE3994B80}" type="doc">
      <dgm:prSet loTypeId="urn:microsoft.com/office/officeart/2009/3/layout/HorizontalOrganizationChart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sr-Cyrl-RS"/>
        </a:p>
      </dgm:t>
    </dgm:pt>
    <dgm:pt modelId="{FE2B9D26-E0B0-4561-B6C5-0427E0E19033}">
      <dgm:prSet phldrT="[Text]" custT="1"/>
      <dgm:spPr/>
      <dgm:t>
        <a:bodyPr/>
        <a:lstStyle/>
        <a:p>
          <a:r>
            <a:rPr lang="sr-Cyrl-RS" sz="1600" dirty="0"/>
            <a:t>1. </a:t>
          </a:r>
          <a:r>
            <a:rPr lang="en-US" sz="1600" dirty="0" err="1"/>
            <a:t>Основати</a:t>
          </a:r>
          <a:r>
            <a:rPr lang="en-US" sz="1600" dirty="0"/>
            <a:t> </a:t>
          </a:r>
          <a:r>
            <a:rPr lang="en-US" sz="1600" dirty="0" err="1"/>
            <a:t>другостепену</a:t>
          </a:r>
          <a:r>
            <a:rPr lang="en-US" sz="1600" dirty="0"/>
            <a:t> </a:t>
          </a:r>
          <a:r>
            <a:rPr lang="en-US" sz="1600" dirty="0" err="1"/>
            <a:t>комисију</a:t>
          </a:r>
          <a:r>
            <a:rPr lang="en-US" sz="1600" dirty="0"/>
            <a:t> –</a:t>
          </a:r>
          <a:r>
            <a:rPr lang="sr-Cyrl-RS" sz="1600" dirty="0"/>
            <a:t> </a:t>
          </a:r>
          <a:r>
            <a:rPr lang="en-US" sz="1600" dirty="0" err="1"/>
            <a:t>регулаторно</a:t>
          </a:r>
          <a:r>
            <a:rPr lang="en-US" sz="1600" dirty="0"/>
            <a:t> </a:t>
          </a:r>
          <a:r>
            <a:rPr lang="en-US" sz="1600" dirty="0" err="1"/>
            <a:t>тело</a:t>
          </a:r>
          <a:r>
            <a:rPr lang="en-US" sz="1600" dirty="0"/>
            <a:t> </a:t>
          </a:r>
          <a:endParaRPr lang="sr-Cyrl-RS" sz="1600" dirty="0"/>
        </a:p>
      </dgm:t>
    </dgm:pt>
    <dgm:pt modelId="{ED6999E0-03A0-48C8-B748-9B1D506EAA5B}" type="parTrans" cxnId="{686DB7A7-0158-4654-A4F6-9C8B42AF5E6F}">
      <dgm:prSet/>
      <dgm:spPr/>
      <dgm:t>
        <a:bodyPr/>
        <a:lstStyle/>
        <a:p>
          <a:endParaRPr lang="sr-Cyrl-RS" sz="1600"/>
        </a:p>
      </dgm:t>
    </dgm:pt>
    <dgm:pt modelId="{1858A159-275B-4060-B38D-09905DA37555}" type="sibTrans" cxnId="{686DB7A7-0158-4654-A4F6-9C8B42AF5E6F}">
      <dgm:prSet/>
      <dgm:spPr/>
      <dgm:t>
        <a:bodyPr/>
        <a:lstStyle/>
        <a:p>
          <a:endParaRPr lang="sr-Cyrl-RS" sz="1600"/>
        </a:p>
      </dgm:t>
    </dgm:pt>
    <dgm:pt modelId="{0C574C9A-1636-4CCB-8D62-26BE02FD7A4F}" type="asst">
      <dgm:prSet phldrT="[Text]" custT="1"/>
      <dgm:spPr/>
      <dgm:t>
        <a:bodyPr/>
        <a:lstStyle/>
        <a:p>
          <a:r>
            <a:rPr lang="sr-Cyrl-RS" sz="1600" dirty="0"/>
            <a:t>2. </a:t>
          </a:r>
          <a:r>
            <a:rPr lang="en-US" sz="1600" dirty="0" err="1"/>
            <a:t>са</a:t>
          </a:r>
          <a:r>
            <a:rPr lang="en-US" sz="1600" dirty="0"/>
            <a:t> </a:t>
          </a:r>
          <a:r>
            <a:rPr lang="en-US" sz="1600" dirty="0" err="1"/>
            <a:t>знањем</a:t>
          </a:r>
          <a:r>
            <a:rPr lang="en-US" sz="1600" dirty="0"/>
            <a:t> и </a:t>
          </a:r>
          <a:r>
            <a:rPr lang="en-US" sz="1600" dirty="0" err="1"/>
            <a:t>способностима</a:t>
          </a:r>
          <a:r>
            <a:rPr lang="en-US" sz="1600" dirty="0"/>
            <a:t> </a:t>
          </a:r>
          <a:endParaRPr lang="sr-Cyrl-RS" sz="1600" dirty="0"/>
        </a:p>
      </dgm:t>
    </dgm:pt>
    <dgm:pt modelId="{55F06DAA-1BFD-417B-819B-A578E2AB9A7C}" type="parTrans" cxnId="{640A270C-C350-4B87-8CD8-B4F52EF1B2AE}">
      <dgm:prSet custT="1"/>
      <dgm:spPr/>
      <dgm:t>
        <a:bodyPr/>
        <a:lstStyle/>
        <a:p>
          <a:endParaRPr lang="sr-Cyrl-RS" sz="1600"/>
        </a:p>
      </dgm:t>
    </dgm:pt>
    <dgm:pt modelId="{AABB7B40-D9FE-45BE-870C-E8F3FFA97504}" type="sibTrans" cxnId="{640A270C-C350-4B87-8CD8-B4F52EF1B2AE}">
      <dgm:prSet/>
      <dgm:spPr/>
      <dgm:t>
        <a:bodyPr/>
        <a:lstStyle/>
        <a:p>
          <a:endParaRPr lang="sr-Cyrl-RS" sz="1600"/>
        </a:p>
      </dgm:t>
    </dgm:pt>
    <dgm:pt modelId="{4AB71884-77A1-41BC-B6A3-31B27FC0836F}">
      <dgm:prSet phldrT="[Text]" custT="1"/>
      <dgm:spPr/>
      <dgm:t>
        <a:bodyPr/>
        <a:lstStyle/>
        <a:p>
          <a:r>
            <a:rPr lang="sr-Cyrl-RS" sz="1600" dirty="0"/>
            <a:t>3. </a:t>
          </a:r>
          <a:r>
            <a:rPr lang="en-US" sz="1600" dirty="0" err="1"/>
            <a:t>да</a:t>
          </a:r>
          <a:r>
            <a:rPr lang="en-US" sz="1600" dirty="0"/>
            <a:t> </a:t>
          </a:r>
          <a:r>
            <a:rPr lang="en-US" sz="1600" dirty="0" err="1"/>
            <a:t>схвате</a:t>
          </a:r>
          <a:r>
            <a:rPr lang="en-US" sz="1600" dirty="0"/>
            <a:t> </a:t>
          </a:r>
          <a:r>
            <a:rPr lang="en-US" sz="1600" dirty="0" err="1"/>
            <a:t>значај</a:t>
          </a:r>
          <a:r>
            <a:rPr lang="en-US" sz="1600" dirty="0"/>
            <a:t> </a:t>
          </a:r>
          <a:r>
            <a:rPr lang="en-US" sz="1600" dirty="0" err="1"/>
            <a:t>рада</a:t>
          </a:r>
          <a:r>
            <a:rPr lang="en-US" sz="1600" dirty="0"/>
            <a:t> </a:t>
          </a:r>
          <a:r>
            <a:rPr lang="en-US" sz="1600" dirty="0" err="1"/>
            <a:t>запосленог</a:t>
          </a:r>
          <a:r>
            <a:rPr lang="en-US" sz="1600" dirty="0"/>
            <a:t> </a:t>
          </a:r>
        </a:p>
        <a:p>
          <a:r>
            <a:rPr lang="en-US" sz="1600" dirty="0" err="1"/>
            <a:t>који</a:t>
          </a:r>
          <a:r>
            <a:rPr lang="en-US" sz="1600" dirty="0"/>
            <a:t> </a:t>
          </a:r>
          <a:r>
            <a:rPr lang="en-US" sz="1600" dirty="0" err="1"/>
            <a:t>је</a:t>
          </a:r>
          <a:r>
            <a:rPr lang="en-US" sz="1600" dirty="0"/>
            <a:t> </a:t>
          </a:r>
          <a:r>
            <a:rPr lang="en-US" sz="1600" dirty="0" err="1"/>
            <a:t>стекао</a:t>
          </a:r>
          <a:r>
            <a:rPr lang="en-US" sz="1600" dirty="0"/>
            <a:t> </a:t>
          </a:r>
          <a:r>
            <a:rPr lang="en-US" sz="1600" dirty="0" err="1"/>
            <a:t>право</a:t>
          </a:r>
          <a:r>
            <a:rPr lang="en-US" sz="1600" dirty="0"/>
            <a:t> </a:t>
          </a:r>
          <a:r>
            <a:rPr lang="en-US" sz="1600" dirty="0" err="1"/>
            <a:t>на</a:t>
          </a:r>
          <a:r>
            <a:rPr lang="en-US" sz="1600" dirty="0"/>
            <a:t> </a:t>
          </a:r>
          <a:endParaRPr lang="sr-Cyrl-RS" sz="1600" dirty="0"/>
        </a:p>
      </dgm:t>
    </dgm:pt>
    <dgm:pt modelId="{B3025AAC-8DA3-433C-95DD-3729B7163736}" type="parTrans" cxnId="{0EFCF46C-2771-4E83-8963-A328C5414993}">
      <dgm:prSet custT="1"/>
      <dgm:spPr/>
      <dgm:t>
        <a:bodyPr/>
        <a:lstStyle/>
        <a:p>
          <a:endParaRPr lang="sr-Cyrl-RS" sz="1600"/>
        </a:p>
      </dgm:t>
    </dgm:pt>
    <dgm:pt modelId="{A4C33D59-B5EE-4D51-8224-A63F97D7127F}" type="sibTrans" cxnId="{0EFCF46C-2771-4E83-8963-A328C5414993}">
      <dgm:prSet/>
      <dgm:spPr/>
      <dgm:t>
        <a:bodyPr/>
        <a:lstStyle/>
        <a:p>
          <a:endParaRPr lang="sr-Cyrl-RS" sz="1600"/>
        </a:p>
      </dgm:t>
    </dgm:pt>
    <dgm:pt modelId="{D3A641EC-D512-4FFE-8DA9-8F332599C9FC}">
      <dgm:prSet phldrT="[Text]" custT="1"/>
      <dgm:spPr/>
      <dgm:t>
        <a:bodyPr/>
        <a:lstStyle/>
        <a:p>
          <a:r>
            <a:rPr lang="sr-Cyrl-RS" sz="1600" dirty="0"/>
            <a:t>4. </a:t>
          </a:r>
          <a:r>
            <a:rPr lang="en-US" sz="1600" dirty="0" err="1"/>
            <a:t>ванредно</a:t>
          </a:r>
          <a:r>
            <a:rPr lang="sr-Latn-RS" sz="1600" dirty="0"/>
            <a:t> </a:t>
          </a:r>
          <a:r>
            <a:rPr lang="sr-Cyrl-RS" sz="1600" dirty="0"/>
            <a:t>или</a:t>
          </a:r>
          <a:endParaRPr lang="sr-Latn-RS" sz="1600" dirty="0"/>
        </a:p>
        <a:p>
          <a:r>
            <a:rPr lang="en-US" sz="1600" dirty="0" err="1"/>
            <a:t>редовно</a:t>
          </a:r>
          <a:r>
            <a:rPr lang="en-US" sz="1600" dirty="0"/>
            <a:t> </a:t>
          </a:r>
          <a:r>
            <a:rPr lang="en-US" sz="1600" dirty="0" err="1"/>
            <a:t>унапређење</a:t>
          </a:r>
          <a:r>
            <a:rPr lang="en-US" sz="1600" dirty="0"/>
            <a:t> </a:t>
          </a:r>
          <a:endParaRPr lang="sr-Cyrl-RS" sz="1600" dirty="0"/>
        </a:p>
      </dgm:t>
    </dgm:pt>
    <dgm:pt modelId="{7B5CCCB2-1708-4E7C-BB02-3D4791922FB4}" type="parTrans" cxnId="{7C8E9459-FC8C-4E90-A0DB-D99CAB09F4F8}">
      <dgm:prSet custT="1"/>
      <dgm:spPr/>
      <dgm:t>
        <a:bodyPr/>
        <a:lstStyle/>
        <a:p>
          <a:endParaRPr lang="sr-Cyrl-RS" sz="1600"/>
        </a:p>
      </dgm:t>
    </dgm:pt>
    <dgm:pt modelId="{4CD285C6-5F56-45E4-ABD1-E7E2802FA039}" type="sibTrans" cxnId="{7C8E9459-FC8C-4E90-A0DB-D99CAB09F4F8}">
      <dgm:prSet/>
      <dgm:spPr/>
      <dgm:t>
        <a:bodyPr/>
        <a:lstStyle/>
        <a:p>
          <a:endParaRPr lang="sr-Cyrl-RS" sz="1600"/>
        </a:p>
      </dgm:t>
    </dgm:pt>
    <dgm:pt modelId="{92A8D97B-8801-4362-86E0-2A6B591FDE65}">
      <dgm:prSet phldrT="[Text]" custT="1"/>
      <dgm:spPr/>
      <dgm:t>
        <a:bodyPr/>
        <a:lstStyle/>
        <a:p>
          <a:r>
            <a:rPr lang="sr-Cyrl-RS" sz="1600" dirty="0"/>
            <a:t>5. </a:t>
          </a:r>
          <a:r>
            <a:rPr lang="en-US" sz="1600" dirty="0" err="1"/>
            <a:t>кроз</a:t>
          </a:r>
          <a:r>
            <a:rPr lang="en-US" sz="1600" dirty="0"/>
            <a:t> </a:t>
          </a:r>
          <a:r>
            <a:rPr lang="en-US" sz="1600" dirty="0" err="1"/>
            <a:t>истицање</a:t>
          </a:r>
          <a:r>
            <a:rPr lang="en-US" sz="1600" dirty="0"/>
            <a:t> и </a:t>
          </a:r>
          <a:r>
            <a:rPr lang="en-US" sz="1600" dirty="0" err="1"/>
            <a:t>залагање</a:t>
          </a:r>
          <a:r>
            <a:rPr lang="en-US" sz="1600" dirty="0"/>
            <a:t> </a:t>
          </a:r>
          <a:r>
            <a:rPr lang="en-US" sz="1600" dirty="0" err="1"/>
            <a:t>за</a:t>
          </a:r>
          <a:r>
            <a:rPr lang="en-US" sz="1600" dirty="0"/>
            <a:t> </a:t>
          </a:r>
          <a:r>
            <a:rPr lang="en-US" sz="1600" dirty="0" err="1"/>
            <a:t>предузеће</a:t>
          </a:r>
          <a:r>
            <a:rPr lang="en-US" sz="1600" dirty="0"/>
            <a:t> </a:t>
          </a:r>
          <a:endParaRPr lang="sr-Cyrl-RS" sz="1600" dirty="0"/>
        </a:p>
        <a:p>
          <a:r>
            <a:rPr lang="en-US" sz="1600" dirty="0" err="1"/>
            <a:t>или</a:t>
          </a:r>
          <a:r>
            <a:rPr lang="en-US" sz="1600" dirty="0"/>
            <a:t> </a:t>
          </a:r>
          <a:r>
            <a:rPr lang="en-US" sz="1600" dirty="0" err="1"/>
            <a:t>на</a:t>
          </a:r>
          <a:r>
            <a:rPr lang="en-US" sz="1600" dirty="0"/>
            <a:t> </a:t>
          </a:r>
          <a:r>
            <a:rPr lang="en-US" sz="1600" dirty="0" err="1"/>
            <a:t>радном</a:t>
          </a:r>
          <a:r>
            <a:rPr lang="en-US" sz="1600" dirty="0"/>
            <a:t> </a:t>
          </a:r>
          <a:r>
            <a:rPr lang="en-US" sz="1600" dirty="0" err="1"/>
            <a:t>месту</a:t>
          </a:r>
          <a:r>
            <a:rPr lang="en-US" sz="1600" dirty="0"/>
            <a:t> </a:t>
          </a:r>
          <a:r>
            <a:rPr lang="en-US" sz="1600" dirty="0" err="1"/>
            <a:t>које</a:t>
          </a:r>
          <a:r>
            <a:rPr lang="en-US" sz="1600" dirty="0"/>
            <a:t> </a:t>
          </a:r>
          <a:r>
            <a:rPr lang="en-US" sz="1600" dirty="0" err="1"/>
            <a:t>шире</a:t>
          </a:r>
          <a:r>
            <a:rPr lang="en-US" sz="1600" dirty="0"/>
            <a:t> </a:t>
          </a:r>
          <a:r>
            <a:rPr lang="en-US" sz="1600" dirty="0" err="1"/>
            <a:t>обавља</a:t>
          </a:r>
          <a:r>
            <a:rPr lang="en-US" sz="1600" dirty="0"/>
            <a:t>.</a:t>
          </a:r>
          <a:endParaRPr lang="sr-Cyrl-RS" sz="1600" dirty="0"/>
        </a:p>
      </dgm:t>
    </dgm:pt>
    <dgm:pt modelId="{CCF1CF47-561C-43C9-B257-EC04B887FDC1}" type="parTrans" cxnId="{7CCAD88C-A497-4877-86CE-AB41DA302B35}">
      <dgm:prSet custT="1"/>
      <dgm:spPr/>
      <dgm:t>
        <a:bodyPr/>
        <a:lstStyle/>
        <a:p>
          <a:endParaRPr lang="sr-Cyrl-RS" sz="1600"/>
        </a:p>
      </dgm:t>
    </dgm:pt>
    <dgm:pt modelId="{6E145C15-9B75-4D62-9C76-75D7AE2354E9}" type="sibTrans" cxnId="{7CCAD88C-A497-4877-86CE-AB41DA302B35}">
      <dgm:prSet/>
      <dgm:spPr/>
      <dgm:t>
        <a:bodyPr/>
        <a:lstStyle/>
        <a:p>
          <a:endParaRPr lang="sr-Cyrl-RS" sz="1600"/>
        </a:p>
      </dgm:t>
    </dgm:pt>
    <dgm:pt modelId="{476C174E-B0BF-4316-BA64-7ACD3C50520B}" type="pres">
      <dgm:prSet presAssocID="{EAEED975-042E-480F-85E0-716CE3994B8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r-Cyrl-RS"/>
        </a:p>
      </dgm:t>
    </dgm:pt>
    <dgm:pt modelId="{53495B28-B668-4224-AC72-595A2EAE383C}" type="pres">
      <dgm:prSet presAssocID="{FE2B9D26-E0B0-4561-B6C5-0427E0E19033}" presName="hierRoot1" presStyleCnt="0">
        <dgm:presLayoutVars>
          <dgm:hierBranch val="init"/>
        </dgm:presLayoutVars>
      </dgm:prSet>
      <dgm:spPr/>
    </dgm:pt>
    <dgm:pt modelId="{DBD1C8AA-A36B-4414-AD8D-5AF5668D669D}" type="pres">
      <dgm:prSet presAssocID="{FE2B9D26-E0B0-4561-B6C5-0427E0E19033}" presName="rootComposite1" presStyleCnt="0"/>
      <dgm:spPr/>
    </dgm:pt>
    <dgm:pt modelId="{D81F74BB-6436-4522-98E4-2059184B0AC9}" type="pres">
      <dgm:prSet presAssocID="{FE2B9D26-E0B0-4561-B6C5-0427E0E19033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sr-Cyrl-RS"/>
        </a:p>
      </dgm:t>
    </dgm:pt>
    <dgm:pt modelId="{3D178BD8-13FE-44D3-9D60-6667C6674F5C}" type="pres">
      <dgm:prSet presAssocID="{FE2B9D26-E0B0-4561-B6C5-0427E0E19033}" presName="rootConnector1" presStyleLbl="node1" presStyleIdx="0" presStyleCnt="0"/>
      <dgm:spPr/>
      <dgm:t>
        <a:bodyPr/>
        <a:lstStyle/>
        <a:p>
          <a:endParaRPr lang="sr-Cyrl-RS"/>
        </a:p>
      </dgm:t>
    </dgm:pt>
    <dgm:pt modelId="{98C7F39F-8FF7-43A2-B136-72075F329E58}" type="pres">
      <dgm:prSet presAssocID="{FE2B9D26-E0B0-4561-B6C5-0427E0E19033}" presName="hierChild2" presStyleCnt="0"/>
      <dgm:spPr/>
    </dgm:pt>
    <dgm:pt modelId="{583E0E56-5234-415D-A44F-2DFFFBC4DA20}" type="pres">
      <dgm:prSet presAssocID="{B3025AAC-8DA3-433C-95DD-3729B7163736}" presName="Name64" presStyleLbl="parChTrans1D2" presStyleIdx="0" presStyleCnt="4"/>
      <dgm:spPr/>
      <dgm:t>
        <a:bodyPr/>
        <a:lstStyle/>
        <a:p>
          <a:endParaRPr lang="sr-Cyrl-RS"/>
        </a:p>
      </dgm:t>
    </dgm:pt>
    <dgm:pt modelId="{67EF837B-3914-47E3-97AF-3D577DE226BE}" type="pres">
      <dgm:prSet presAssocID="{4AB71884-77A1-41BC-B6A3-31B27FC0836F}" presName="hierRoot2" presStyleCnt="0">
        <dgm:presLayoutVars>
          <dgm:hierBranch val="init"/>
        </dgm:presLayoutVars>
      </dgm:prSet>
      <dgm:spPr/>
    </dgm:pt>
    <dgm:pt modelId="{C2F41DF6-5891-477F-A593-83DC64C0A361}" type="pres">
      <dgm:prSet presAssocID="{4AB71884-77A1-41BC-B6A3-31B27FC0836F}" presName="rootComposite" presStyleCnt="0"/>
      <dgm:spPr/>
    </dgm:pt>
    <dgm:pt modelId="{BB36AE03-5840-415B-A56A-67FE11EBFA48}" type="pres">
      <dgm:prSet presAssocID="{4AB71884-77A1-41BC-B6A3-31B27FC0836F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sr-Cyrl-RS"/>
        </a:p>
      </dgm:t>
    </dgm:pt>
    <dgm:pt modelId="{391029E8-5D1F-4E1C-9241-7150CF4E475D}" type="pres">
      <dgm:prSet presAssocID="{4AB71884-77A1-41BC-B6A3-31B27FC0836F}" presName="rootConnector" presStyleLbl="node2" presStyleIdx="0" presStyleCnt="3"/>
      <dgm:spPr/>
      <dgm:t>
        <a:bodyPr/>
        <a:lstStyle/>
        <a:p>
          <a:endParaRPr lang="sr-Cyrl-RS"/>
        </a:p>
      </dgm:t>
    </dgm:pt>
    <dgm:pt modelId="{BE459583-9287-43D1-855E-50539D50EA07}" type="pres">
      <dgm:prSet presAssocID="{4AB71884-77A1-41BC-B6A3-31B27FC0836F}" presName="hierChild4" presStyleCnt="0"/>
      <dgm:spPr/>
    </dgm:pt>
    <dgm:pt modelId="{31F36910-6840-4AF3-8E44-048F18E40941}" type="pres">
      <dgm:prSet presAssocID="{4AB71884-77A1-41BC-B6A3-31B27FC0836F}" presName="hierChild5" presStyleCnt="0"/>
      <dgm:spPr/>
    </dgm:pt>
    <dgm:pt modelId="{51B8FBC3-6555-4210-A881-ED7640ED4E82}" type="pres">
      <dgm:prSet presAssocID="{7B5CCCB2-1708-4E7C-BB02-3D4791922FB4}" presName="Name64" presStyleLbl="parChTrans1D2" presStyleIdx="1" presStyleCnt="4"/>
      <dgm:spPr/>
      <dgm:t>
        <a:bodyPr/>
        <a:lstStyle/>
        <a:p>
          <a:endParaRPr lang="sr-Cyrl-RS"/>
        </a:p>
      </dgm:t>
    </dgm:pt>
    <dgm:pt modelId="{541FB365-D320-4799-A41C-7EBBBC70CBA3}" type="pres">
      <dgm:prSet presAssocID="{D3A641EC-D512-4FFE-8DA9-8F332599C9FC}" presName="hierRoot2" presStyleCnt="0">
        <dgm:presLayoutVars>
          <dgm:hierBranch val="init"/>
        </dgm:presLayoutVars>
      </dgm:prSet>
      <dgm:spPr/>
    </dgm:pt>
    <dgm:pt modelId="{403DF6DB-5143-49EC-9C82-B493A7B14A86}" type="pres">
      <dgm:prSet presAssocID="{D3A641EC-D512-4FFE-8DA9-8F332599C9FC}" presName="rootComposite" presStyleCnt="0"/>
      <dgm:spPr/>
    </dgm:pt>
    <dgm:pt modelId="{24804AC8-67D7-4582-8AA7-1D505CBF2F7D}" type="pres">
      <dgm:prSet presAssocID="{D3A641EC-D512-4FFE-8DA9-8F332599C9FC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sr-Cyrl-RS"/>
        </a:p>
      </dgm:t>
    </dgm:pt>
    <dgm:pt modelId="{DC11079F-C9D2-4156-880B-7D1BC7E02BAB}" type="pres">
      <dgm:prSet presAssocID="{D3A641EC-D512-4FFE-8DA9-8F332599C9FC}" presName="rootConnector" presStyleLbl="node2" presStyleIdx="1" presStyleCnt="3"/>
      <dgm:spPr/>
      <dgm:t>
        <a:bodyPr/>
        <a:lstStyle/>
        <a:p>
          <a:endParaRPr lang="sr-Cyrl-RS"/>
        </a:p>
      </dgm:t>
    </dgm:pt>
    <dgm:pt modelId="{BA1F03FD-DC90-42B6-A104-411B19EB3A91}" type="pres">
      <dgm:prSet presAssocID="{D3A641EC-D512-4FFE-8DA9-8F332599C9FC}" presName="hierChild4" presStyleCnt="0"/>
      <dgm:spPr/>
    </dgm:pt>
    <dgm:pt modelId="{2AF8BE54-3ADD-40AF-A58A-A4DC731ABE4B}" type="pres">
      <dgm:prSet presAssocID="{D3A641EC-D512-4FFE-8DA9-8F332599C9FC}" presName="hierChild5" presStyleCnt="0"/>
      <dgm:spPr/>
    </dgm:pt>
    <dgm:pt modelId="{58E1A07F-9666-4FA4-9900-D846A849237D}" type="pres">
      <dgm:prSet presAssocID="{CCF1CF47-561C-43C9-B257-EC04B887FDC1}" presName="Name64" presStyleLbl="parChTrans1D2" presStyleIdx="2" presStyleCnt="4"/>
      <dgm:spPr/>
      <dgm:t>
        <a:bodyPr/>
        <a:lstStyle/>
        <a:p>
          <a:endParaRPr lang="sr-Cyrl-RS"/>
        </a:p>
      </dgm:t>
    </dgm:pt>
    <dgm:pt modelId="{EAF3D89C-2D0A-45EA-A5D6-B16579E19014}" type="pres">
      <dgm:prSet presAssocID="{92A8D97B-8801-4362-86E0-2A6B591FDE65}" presName="hierRoot2" presStyleCnt="0">
        <dgm:presLayoutVars>
          <dgm:hierBranch val="init"/>
        </dgm:presLayoutVars>
      </dgm:prSet>
      <dgm:spPr/>
    </dgm:pt>
    <dgm:pt modelId="{42CDB0ED-E7B1-4951-907F-80382F415F11}" type="pres">
      <dgm:prSet presAssocID="{92A8D97B-8801-4362-86E0-2A6B591FDE65}" presName="rootComposite" presStyleCnt="0"/>
      <dgm:spPr/>
    </dgm:pt>
    <dgm:pt modelId="{A6D6562E-4753-498F-8F63-EA47AAC213D2}" type="pres">
      <dgm:prSet presAssocID="{92A8D97B-8801-4362-86E0-2A6B591FDE65}" presName="rootText" presStyleLbl="node2" presStyleIdx="2" presStyleCnt="3" custScaleY="139798">
        <dgm:presLayoutVars>
          <dgm:chPref val="3"/>
        </dgm:presLayoutVars>
      </dgm:prSet>
      <dgm:spPr/>
      <dgm:t>
        <a:bodyPr/>
        <a:lstStyle/>
        <a:p>
          <a:endParaRPr lang="sr-Cyrl-RS"/>
        </a:p>
      </dgm:t>
    </dgm:pt>
    <dgm:pt modelId="{F644A520-0497-40C9-9E7E-8D6066B5314A}" type="pres">
      <dgm:prSet presAssocID="{92A8D97B-8801-4362-86E0-2A6B591FDE65}" presName="rootConnector" presStyleLbl="node2" presStyleIdx="2" presStyleCnt="3"/>
      <dgm:spPr/>
      <dgm:t>
        <a:bodyPr/>
        <a:lstStyle/>
        <a:p>
          <a:endParaRPr lang="sr-Cyrl-RS"/>
        </a:p>
      </dgm:t>
    </dgm:pt>
    <dgm:pt modelId="{99906500-2438-4384-A955-40C85118DC50}" type="pres">
      <dgm:prSet presAssocID="{92A8D97B-8801-4362-86E0-2A6B591FDE65}" presName="hierChild4" presStyleCnt="0"/>
      <dgm:spPr/>
    </dgm:pt>
    <dgm:pt modelId="{99D2AECF-971D-4BF6-9DE6-117AC1D76B77}" type="pres">
      <dgm:prSet presAssocID="{92A8D97B-8801-4362-86E0-2A6B591FDE65}" presName="hierChild5" presStyleCnt="0"/>
      <dgm:spPr/>
    </dgm:pt>
    <dgm:pt modelId="{E3499F8D-CF00-4A0C-800B-3BBE3E35EE7E}" type="pres">
      <dgm:prSet presAssocID="{FE2B9D26-E0B0-4561-B6C5-0427E0E19033}" presName="hierChild3" presStyleCnt="0"/>
      <dgm:spPr/>
    </dgm:pt>
    <dgm:pt modelId="{3A8CBC9A-0245-4BFC-8049-8C054C30AF9B}" type="pres">
      <dgm:prSet presAssocID="{55F06DAA-1BFD-417B-819B-A578E2AB9A7C}" presName="Name115" presStyleLbl="parChTrans1D2" presStyleIdx="3" presStyleCnt="4"/>
      <dgm:spPr/>
      <dgm:t>
        <a:bodyPr/>
        <a:lstStyle/>
        <a:p>
          <a:endParaRPr lang="sr-Cyrl-RS"/>
        </a:p>
      </dgm:t>
    </dgm:pt>
    <dgm:pt modelId="{0866D100-02E3-461F-B8C3-8E95626F7C65}" type="pres">
      <dgm:prSet presAssocID="{0C574C9A-1636-4CCB-8D62-26BE02FD7A4F}" presName="hierRoot3" presStyleCnt="0">
        <dgm:presLayoutVars>
          <dgm:hierBranch val="init"/>
        </dgm:presLayoutVars>
      </dgm:prSet>
      <dgm:spPr/>
    </dgm:pt>
    <dgm:pt modelId="{718C174C-06F2-482F-A515-E58A3EF462DE}" type="pres">
      <dgm:prSet presAssocID="{0C574C9A-1636-4CCB-8D62-26BE02FD7A4F}" presName="rootComposite3" presStyleCnt="0"/>
      <dgm:spPr/>
    </dgm:pt>
    <dgm:pt modelId="{4083E4AD-AC76-4D27-BABB-E0571E5B1E2B}" type="pres">
      <dgm:prSet presAssocID="{0C574C9A-1636-4CCB-8D62-26BE02FD7A4F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sr-Cyrl-RS"/>
        </a:p>
      </dgm:t>
    </dgm:pt>
    <dgm:pt modelId="{FCB2FD9F-9469-44F9-9192-9B4D62DF00FE}" type="pres">
      <dgm:prSet presAssocID="{0C574C9A-1636-4CCB-8D62-26BE02FD7A4F}" presName="rootConnector3" presStyleLbl="asst1" presStyleIdx="0" presStyleCnt="1"/>
      <dgm:spPr/>
      <dgm:t>
        <a:bodyPr/>
        <a:lstStyle/>
        <a:p>
          <a:endParaRPr lang="sr-Cyrl-RS"/>
        </a:p>
      </dgm:t>
    </dgm:pt>
    <dgm:pt modelId="{CAFAA5D7-66D6-45D2-AD60-E06A8AF5F6BA}" type="pres">
      <dgm:prSet presAssocID="{0C574C9A-1636-4CCB-8D62-26BE02FD7A4F}" presName="hierChild6" presStyleCnt="0"/>
      <dgm:spPr/>
    </dgm:pt>
    <dgm:pt modelId="{578525AB-77F7-4DC8-B465-CF578B045EA4}" type="pres">
      <dgm:prSet presAssocID="{0C574C9A-1636-4CCB-8D62-26BE02FD7A4F}" presName="hierChild7" presStyleCnt="0"/>
      <dgm:spPr/>
    </dgm:pt>
  </dgm:ptLst>
  <dgm:cxnLst>
    <dgm:cxn modelId="{0EFCF46C-2771-4E83-8963-A328C5414993}" srcId="{FE2B9D26-E0B0-4561-B6C5-0427E0E19033}" destId="{4AB71884-77A1-41BC-B6A3-31B27FC0836F}" srcOrd="1" destOrd="0" parTransId="{B3025AAC-8DA3-433C-95DD-3729B7163736}" sibTransId="{A4C33D59-B5EE-4D51-8224-A63F97D7127F}"/>
    <dgm:cxn modelId="{4F5C6756-0DB1-454F-806C-18B5A2A9FA2E}" type="presOf" srcId="{4AB71884-77A1-41BC-B6A3-31B27FC0836F}" destId="{391029E8-5D1F-4E1C-9241-7150CF4E475D}" srcOrd="1" destOrd="0" presId="urn:microsoft.com/office/officeart/2009/3/layout/HorizontalOrganizationChart"/>
    <dgm:cxn modelId="{7E517B47-13BE-4D77-A105-87B2B74D57A1}" type="presOf" srcId="{4AB71884-77A1-41BC-B6A3-31B27FC0836F}" destId="{BB36AE03-5840-415B-A56A-67FE11EBFA48}" srcOrd="0" destOrd="0" presId="urn:microsoft.com/office/officeart/2009/3/layout/HorizontalOrganizationChart"/>
    <dgm:cxn modelId="{12F70933-1F1E-47F5-B736-E90BB09F645F}" type="presOf" srcId="{0C574C9A-1636-4CCB-8D62-26BE02FD7A4F}" destId="{FCB2FD9F-9469-44F9-9192-9B4D62DF00FE}" srcOrd="1" destOrd="0" presId="urn:microsoft.com/office/officeart/2009/3/layout/HorizontalOrganizationChart"/>
    <dgm:cxn modelId="{A10966FD-9DC5-40F9-9191-A29561DEAFBA}" type="presOf" srcId="{FE2B9D26-E0B0-4561-B6C5-0427E0E19033}" destId="{3D178BD8-13FE-44D3-9D60-6667C6674F5C}" srcOrd="1" destOrd="0" presId="urn:microsoft.com/office/officeart/2009/3/layout/HorizontalOrganizationChart"/>
    <dgm:cxn modelId="{7675A370-1A36-40C9-8849-3BC6C9045568}" type="presOf" srcId="{CCF1CF47-561C-43C9-B257-EC04B887FDC1}" destId="{58E1A07F-9666-4FA4-9900-D846A849237D}" srcOrd="0" destOrd="0" presId="urn:microsoft.com/office/officeart/2009/3/layout/HorizontalOrganizationChart"/>
    <dgm:cxn modelId="{33E49673-3EFE-4BBE-AB85-B61CB8A323EA}" type="presOf" srcId="{D3A641EC-D512-4FFE-8DA9-8F332599C9FC}" destId="{24804AC8-67D7-4582-8AA7-1D505CBF2F7D}" srcOrd="0" destOrd="0" presId="urn:microsoft.com/office/officeart/2009/3/layout/HorizontalOrganizationChart"/>
    <dgm:cxn modelId="{97275E1A-7768-46B1-AD94-79450FC319D1}" type="presOf" srcId="{55F06DAA-1BFD-417B-819B-A578E2AB9A7C}" destId="{3A8CBC9A-0245-4BFC-8049-8C054C30AF9B}" srcOrd="0" destOrd="0" presId="urn:microsoft.com/office/officeart/2009/3/layout/HorizontalOrganizationChart"/>
    <dgm:cxn modelId="{A27F1C04-1E9F-4F89-B7EF-7AA01FC06A06}" type="presOf" srcId="{EAEED975-042E-480F-85E0-716CE3994B80}" destId="{476C174E-B0BF-4316-BA64-7ACD3C50520B}" srcOrd="0" destOrd="0" presId="urn:microsoft.com/office/officeart/2009/3/layout/HorizontalOrganizationChart"/>
    <dgm:cxn modelId="{640A270C-C350-4B87-8CD8-B4F52EF1B2AE}" srcId="{FE2B9D26-E0B0-4561-B6C5-0427E0E19033}" destId="{0C574C9A-1636-4CCB-8D62-26BE02FD7A4F}" srcOrd="0" destOrd="0" parTransId="{55F06DAA-1BFD-417B-819B-A578E2AB9A7C}" sibTransId="{AABB7B40-D9FE-45BE-870C-E8F3FFA97504}"/>
    <dgm:cxn modelId="{2CCD8D86-85B2-411C-B6C5-0F28592F6A70}" type="presOf" srcId="{0C574C9A-1636-4CCB-8D62-26BE02FD7A4F}" destId="{4083E4AD-AC76-4D27-BABB-E0571E5B1E2B}" srcOrd="0" destOrd="0" presId="urn:microsoft.com/office/officeart/2009/3/layout/HorizontalOrganizationChart"/>
    <dgm:cxn modelId="{7C8E9459-FC8C-4E90-A0DB-D99CAB09F4F8}" srcId="{FE2B9D26-E0B0-4561-B6C5-0427E0E19033}" destId="{D3A641EC-D512-4FFE-8DA9-8F332599C9FC}" srcOrd="2" destOrd="0" parTransId="{7B5CCCB2-1708-4E7C-BB02-3D4791922FB4}" sibTransId="{4CD285C6-5F56-45E4-ABD1-E7E2802FA039}"/>
    <dgm:cxn modelId="{135973D2-E4A9-4546-945E-A7F717731E6D}" type="presOf" srcId="{B3025AAC-8DA3-433C-95DD-3729B7163736}" destId="{583E0E56-5234-415D-A44F-2DFFFBC4DA20}" srcOrd="0" destOrd="0" presId="urn:microsoft.com/office/officeart/2009/3/layout/HorizontalOrganizationChart"/>
    <dgm:cxn modelId="{BB90CC37-6A5E-46B3-9902-EFD488C07E33}" type="presOf" srcId="{92A8D97B-8801-4362-86E0-2A6B591FDE65}" destId="{F644A520-0497-40C9-9E7E-8D6066B5314A}" srcOrd="1" destOrd="0" presId="urn:microsoft.com/office/officeart/2009/3/layout/HorizontalOrganizationChart"/>
    <dgm:cxn modelId="{FF388905-7FBB-4014-9192-66A9D73EE8F3}" type="presOf" srcId="{FE2B9D26-E0B0-4561-B6C5-0427E0E19033}" destId="{D81F74BB-6436-4522-98E4-2059184B0AC9}" srcOrd="0" destOrd="0" presId="urn:microsoft.com/office/officeart/2009/3/layout/HorizontalOrganizationChart"/>
    <dgm:cxn modelId="{EE444A6E-4240-49EF-A2AE-26535227324D}" type="presOf" srcId="{7B5CCCB2-1708-4E7C-BB02-3D4791922FB4}" destId="{51B8FBC3-6555-4210-A881-ED7640ED4E82}" srcOrd="0" destOrd="0" presId="urn:microsoft.com/office/officeart/2009/3/layout/HorizontalOrganizationChart"/>
    <dgm:cxn modelId="{70711962-2DA4-4F5B-B404-1D879CE97CE5}" type="presOf" srcId="{D3A641EC-D512-4FFE-8DA9-8F332599C9FC}" destId="{DC11079F-C9D2-4156-880B-7D1BC7E02BAB}" srcOrd="1" destOrd="0" presId="urn:microsoft.com/office/officeart/2009/3/layout/HorizontalOrganizationChart"/>
    <dgm:cxn modelId="{686DB7A7-0158-4654-A4F6-9C8B42AF5E6F}" srcId="{EAEED975-042E-480F-85E0-716CE3994B80}" destId="{FE2B9D26-E0B0-4561-B6C5-0427E0E19033}" srcOrd="0" destOrd="0" parTransId="{ED6999E0-03A0-48C8-B748-9B1D506EAA5B}" sibTransId="{1858A159-275B-4060-B38D-09905DA37555}"/>
    <dgm:cxn modelId="{85C9880D-2CC3-4787-A9AF-40F62643267E}" type="presOf" srcId="{92A8D97B-8801-4362-86E0-2A6B591FDE65}" destId="{A6D6562E-4753-498F-8F63-EA47AAC213D2}" srcOrd="0" destOrd="0" presId="urn:microsoft.com/office/officeart/2009/3/layout/HorizontalOrganizationChart"/>
    <dgm:cxn modelId="{7CCAD88C-A497-4877-86CE-AB41DA302B35}" srcId="{FE2B9D26-E0B0-4561-B6C5-0427E0E19033}" destId="{92A8D97B-8801-4362-86E0-2A6B591FDE65}" srcOrd="3" destOrd="0" parTransId="{CCF1CF47-561C-43C9-B257-EC04B887FDC1}" sibTransId="{6E145C15-9B75-4D62-9C76-75D7AE2354E9}"/>
    <dgm:cxn modelId="{EA29ACBE-87B4-43FD-B486-3E8956446E50}" type="presParOf" srcId="{476C174E-B0BF-4316-BA64-7ACD3C50520B}" destId="{53495B28-B668-4224-AC72-595A2EAE383C}" srcOrd="0" destOrd="0" presId="urn:microsoft.com/office/officeart/2009/3/layout/HorizontalOrganizationChart"/>
    <dgm:cxn modelId="{AF61D0E5-88B8-4EC8-9914-ABE007980263}" type="presParOf" srcId="{53495B28-B668-4224-AC72-595A2EAE383C}" destId="{DBD1C8AA-A36B-4414-AD8D-5AF5668D669D}" srcOrd="0" destOrd="0" presId="urn:microsoft.com/office/officeart/2009/3/layout/HorizontalOrganizationChart"/>
    <dgm:cxn modelId="{5208FFB5-1B07-46DA-883F-453C2F7B7FA7}" type="presParOf" srcId="{DBD1C8AA-A36B-4414-AD8D-5AF5668D669D}" destId="{D81F74BB-6436-4522-98E4-2059184B0AC9}" srcOrd="0" destOrd="0" presId="urn:microsoft.com/office/officeart/2009/3/layout/HorizontalOrganizationChart"/>
    <dgm:cxn modelId="{02E8FCBF-20D9-496D-A885-64A870E7FEDD}" type="presParOf" srcId="{DBD1C8AA-A36B-4414-AD8D-5AF5668D669D}" destId="{3D178BD8-13FE-44D3-9D60-6667C6674F5C}" srcOrd="1" destOrd="0" presId="urn:microsoft.com/office/officeart/2009/3/layout/HorizontalOrganizationChart"/>
    <dgm:cxn modelId="{F38E3199-8893-49B5-BDBB-F58A05D6BD94}" type="presParOf" srcId="{53495B28-B668-4224-AC72-595A2EAE383C}" destId="{98C7F39F-8FF7-43A2-B136-72075F329E58}" srcOrd="1" destOrd="0" presId="urn:microsoft.com/office/officeart/2009/3/layout/HorizontalOrganizationChart"/>
    <dgm:cxn modelId="{DCC4F5DE-145C-41C7-A7DD-F411AF778DC9}" type="presParOf" srcId="{98C7F39F-8FF7-43A2-B136-72075F329E58}" destId="{583E0E56-5234-415D-A44F-2DFFFBC4DA20}" srcOrd="0" destOrd="0" presId="urn:microsoft.com/office/officeart/2009/3/layout/HorizontalOrganizationChart"/>
    <dgm:cxn modelId="{C6D4660F-695C-4C96-BFB5-9A03396268EF}" type="presParOf" srcId="{98C7F39F-8FF7-43A2-B136-72075F329E58}" destId="{67EF837B-3914-47E3-97AF-3D577DE226BE}" srcOrd="1" destOrd="0" presId="urn:microsoft.com/office/officeart/2009/3/layout/HorizontalOrganizationChart"/>
    <dgm:cxn modelId="{08935354-C0B9-44AF-AAE8-906A136632AC}" type="presParOf" srcId="{67EF837B-3914-47E3-97AF-3D577DE226BE}" destId="{C2F41DF6-5891-477F-A593-83DC64C0A361}" srcOrd="0" destOrd="0" presId="urn:microsoft.com/office/officeart/2009/3/layout/HorizontalOrganizationChart"/>
    <dgm:cxn modelId="{E3004A1E-C4D0-4200-814E-03B2FC108A42}" type="presParOf" srcId="{C2F41DF6-5891-477F-A593-83DC64C0A361}" destId="{BB36AE03-5840-415B-A56A-67FE11EBFA48}" srcOrd="0" destOrd="0" presId="urn:microsoft.com/office/officeart/2009/3/layout/HorizontalOrganizationChart"/>
    <dgm:cxn modelId="{13119CC3-CDA2-4782-B2C5-E779F951EF7D}" type="presParOf" srcId="{C2F41DF6-5891-477F-A593-83DC64C0A361}" destId="{391029E8-5D1F-4E1C-9241-7150CF4E475D}" srcOrd="1" destOrd="0" presId="urn:microsoft.com/office/officeart/2009/3/layout/HorizontalOrganizationChart"/>
    <dgm:cxn modelId="{ED6A9E4F-A620-4407-8243-447BDF317A17}" type="presParOf" srcId="{67EF837B-3914-47E3-97AF-3D577DE226BE}" destId="{BE459583-9287-43D1-855E-50539D50EA07}" srcOrd="1" destOrd="0" presId="urn:microsoft.com/office/officeart/2009/3/layout/HorizontalOrganizationChart"/>
    <dgm:cxn modelId="{52CB866B-8D4E-4196-863E-2252AA99173F}" type="presParOf" srcId="{67EF837B-3914-47E3-97AF-3D577DE226BE}" destId="{31F36910-6840-4AF3-8E44-048F18E40941}" srcOrd="2" destOrd="0" presId="urn:microsoft.com/office/officeart/2009/3/layout/HorizontalOrganizationChart"/>
    <dgm:cxn modelId="{CE4E2E10-859B-46EF-8494-04C2133B4F65}" type="presParOf" srcId="{98C7F39F-8FF7-43A2-B136-72075F329E58}" destId="{51B8FBC3-6555-4210-A881-ED7640ED4E82}" srcOrd="2" destOrd="0" presId="urn:microsoft.com/office/officeart/2009/3/layout/HorizontalOrganizationChart"/>
    <dgm:cxn modelId="{E5CBF55E-A4C7-4F75-91B6-13CB6FB0BA79}" type="presParOf" srcId="{98C7F39F-8FF7-43A2-B136-72075F329E58}" destId="{541FB365-D320-4799-A41C-7EBBBC70CBA3}" srcOrd="3" destOrd="0" presId="urn:microsoft.com/office/officeart/2009/3/layout/HorizontalOrganizationChart"/>
    <dgm:cxn modelId="{0DD7E1D6-B522-4DA0-8203-19EFD9698C16}" type="presParOf" srcId="{541FB365-D320-4799-A41C-7EBBBC70CBA3}" destId="{403DF6DB-5143-49EC-9C82-B493A7B14A86}" srcOrd="0" destOrd="0" presId="urn:microsoft.com/office/officeart/2009/3/layout/HorizontalOrganizationChart"/>
    <dgm:cxn modelId="{3EEC0293-5175-4C7E-BEFC-4AE986E15E7D}" type="presParOf" srcId="{403DF6DB-5143-49EC-9C82-B493A7B14A86}" destId="{24804AC8-67D7-4582-8AA7-1D505CBF2F7D}" srcOrd="0" destOrd="0" presId="urn:microsoft.com/office/officeart/2009/3/layout/HorizontalOrganizationChart"/>
    <dgm:cxn modelId="{A8465F49-1271-419E-9B63-74B18F67F7C5}" type="presParOf" srcId="{403DF6DB-5143-49EC-9C82-B493A7B14A86}" destId="{DC11079F-C9D2-4156-880B-7D1BC7E02BAB}" srcOrd="1" destOrd="0" presId="urn:microsoft.com/office/officeart/2009/3/layout/HorizontalOrganizationChart"/>
    <dgm:cxn modelId="{42F9BBD8-33DE-4DE5-9127-0BC870D67CAA}" type="presParOf" srcId="{541FB365-D320-4799-A41C-7EBBBC70CBA3}" destId="{BA1F03FD-DC90-42B6-A104-411B19EB3A91}" srcOrd="1" destOrd="0" presId="urn:microsoft.com/office/officeart/2009/3/layout/HorizontalOrganizationChart"/>
    <dgm:cxn modelId="{FA67EA42-BBF5-4CC1-A9A0-A1D4791E0C31}" type="presParOf" srcId="{541FB365-D320-4799-A41C-7EBBBC70CBA3}" destId="{2AF8BE54-3ADD-40AF-A58A-A4DC731ABE4B}" srcOrd="2" destOrd="0" presId="urn:microsoft.com/office/officeart/2009/3/layout/HorizontalOrganizationChart"/>
    <dgm:cxn modelId="{715D0559-9CAB-4225-B023-27A4AA6E0014}" type="presParOf" srcId="{98C7F39F-8FF7-43A2-B136-72075F329E58}" destId="{58E1A07F-9666-4FA4-9900-D846A849237D}" srcOrd="4" destOrd="0" presId="urn:microsoft.com/office/officeart/2009/3/layout/HorizontalOrganizationChart"/>
    <dgm:cxn modelId="{0586082E-BB67-417C-A12E-2BF334E28FCD}" type="presParOf" srcId="{98C7F39F-8FF7-43A2-B136-72075F329E58}" destId="{EAF3D89C-2D0A-45EA-A5D6-B16579E19014}" srcOrd="5" destOrd="0" presId="urn:microsoft.com/office/officeart/2009/3/layout/HorizontalOrganizationChart"/>
    <dgm:cxn modelId="{1B09A1DF-A3E4-4C53-B604-BD4B54BD758C}" type="presParOf" srcId="{EAF3D89C-2D0A-45EA-A5D6-B16579E19014}" destId="{42CDB0ED-E7B1-4951-907F-80382F415F11}" srcOrd="0" destOrd="0" presId="urn:microsoft.com/office/officeart/2009/3/layout/HorizontalOrganizationChart"/>
    <dgm:cxn modelId="{C21397B8-AD48-4601-BC8F-29D89F01AD95}" type="presParOf" srcId="{42CDB0ED-E7B1-4951-907F-80382F415F11}" destId="{A6D6562E-4753-498F-8F63-EA47AAC213D2}" srcOrd="0" destOrd="0" presId="urn:microsoft.com/office/officeart/2009/3/layout/HorizontalOrganizationChart"/>
    <dgm:cxn modelId="{56CFBDBB-3F4B-4517-A8AF-E95C6A3A4911}" type="presParOf" srcId="{42CDB0ED-E7B1-4951-907F-80382F415F11}" destId="{F644A520-0497-40C9-9E7E-8D6066B5314A}" srcOrd="1" destOrd="0" presId="urn:microsoft.com/office/officeart/2009/3/layout/HorizontalOrganizationChart"/>
    <dgm:cxn modelId="{16721AC7-F4B3-4127-B9CB-ADD8A824EB46}" type="presParOf" srcId="{EAF3D89C-2D0A-45EA-A5D6-B16579E19014}" destId="{99906500-2438-4384-A955-40C85118DC50}" srcOrd="1" destOrd="0" presId="urn:microsoft.com/office/officeart/2009/3/layout/HorizontalOrganizationChart"/>
    <dgm:cxn modelId="{33FE4A6E-CF20-4B0F-BAF1-8748991416A2}" type="presParOf" srcId="{EAF3D89C-2D0A-45EA-A5D6-B16579E19014}" destId="{99D2AECF-971D-4BF6-9DE6-117AC1D76B77}" srcOrd="2" destOrd="0" presId="urn:microsoft.com/office/officeart/2009/3/layout/HorizontalOrganizationChart"/>
    <dgm:cxn modelId="{65D79CBA-DEC9-4319-8491-E1A381D4EF84}" type="presParOf" srcId="{53495B28-B668-4224-AC72-595A2EAE383C}" destId="{E3499F8D-CF00-4A0C-800B-3BBE3E35EE7E}" srcOrd="2" destOrd="0" presId="urn:microsoft.com/office/officeart/2009/3/layout/HorizontalOrganizationChart"/>
    <dgm:cxn modelId="{3D291E9D-EB81-4E2C-81F9-4C5E4A7B37E7}" type="presParOf" srcId="{E3499F8D-CF00-4A0C-800B-3BBE3E35EE7E}" destId="{3A8CBC9A-0245-4BFC-8049-8C054C30AF9B}" srcOrd="0" destOrd="0" presId="urn:microsoft.com/office/officeart/2009/3/layout/HorizontalOrganizationChart"/>
    <dgm:cxn modelId="{709B2B45-FE30-40D8-9639-E592F763DC1C}" type="presParOf" srcId="{E3499F8D-CF00-4A0C-800B-3BBE3E35EE7E}" destId="{0866D100-02E3-461F-B8C3-8E95626F7C65}" srcOrd="1" destOrd="0" presId="urn:microsoft.com/office/officeart/2009/3/layout/HorizontalOrganizationChart"/>
    <dgm:cxn modelId="{3B0A0BE8-CF5C-43AA-990A-2F98B3E5DF12}" type="presParOf" srcId="{0866D100-02E3-461F-B8C3-8E95626F7C65}" destId="{718C174C-06F2-482F-A515-E58A3EF462DE}" srcOrd="0" destOrd="0" presId="urn:microsoft.com/office/officeart/2009/3/layout/HorizontalOrganizationChart"/>
    <dgm:cxn modelId="{4D92DF5E-B111-439C-9E70-0C25BCCBF9F5}" type="presParOf" srcId="{718C174C-06F2-482F-A515-E58A3EF462DE}" destId="{4083E4AD-AC76-4D27-BABB-E0571E5B1E2B}" srcOrd="0" destOrd="0" presId="urn:microsoft.com/office/officeart/2009/3/layout/HorizontalOrganizationChart"/>
    <dgm:cxn modelId="{FA4031A0-20FF-4E7F-8CB7-2B98A4AA7CA7}" type="presParOf" srcId="{718C174C-06F2-482F-A515-E58A3EF462DE}" destId="{FCB2FD9F-9469-44F9-9192-9B4D62DF00FE}" srcOrd="1" destOrd="0" presId="urn:microsoft.com/office/officeart/2009/3/layout/HorizontalOrganizationChart"/>
    <dgm:cxn modelId="{63FC4782-35FD-4770-A9D7-C996AE000688}" type="presParOf" srcId="{0866D100-02E3-461F-B8C3-8E95626F7C65}" destId="{CAFAA5D7-66D6-45D2-AD60-E06A8AF5F6BA}" srcOrd="1" destOrd="0" presId="urn:microsoft.com/office/officeart/2009/3/layout/HorizontalOrganizationChart"/>
    <dgm:cxn modelId="{D036057B-DCAE-44AE-8AF2-2EB04C27D4A1}" type="presParOf" srcId="{0866D100-02E3-461F-B8C3-8E95626F7C65}" destId="{578525AB-77F7-4DC8-B465-CF578B045EA4}" srcOrd="2" destOrd="0" presId="urn:microsoft.com/office/officeart/2009/3/layout/HorizontalOrganizationChar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375B802-2383-4677-B3B3-FAFE686E694C}" type="doc">
      <dgm:prSet loTypeId="urn:microsoft.com/office/officeart/2005/8/layout/target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sr-Cyrl-RS"/>
        </a:p>
      </dgm:t>
    </dgm:pt>
    <dgm:pt modelId="{F3A29FDC-92D7-4D05-AC2C-B234497657DC}">
      <dgm:prSet phldrT="[Text]" custT="1"/>
      <dgm:spPr/>
      <dgm:t>
        <a:bodyPr/>
        <a:lstStyle/>
        <a:p>
          <a:r>
            <a:rPr lang="sr-Cyrl-RS" sz="1800">
              <a:solidFill>
                <a:schemeClr val="tx1">
                  <a:lumMod val="65000"/>
                  <a:lumOff val="35000"/>
                </a:schemeClr>
              </a:solidFill>
            </a:rPr>
            <a:t>ПОТРЕБА ЗА ИНОВАЦИЈОМ</a:t>
          </a:r>
          <a:endParaRPr lang="sr-Cyrl-RS" sz="18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EB19B93-F805-48DA-AB6E-A6F748CFC5A1}" type="parTrans" cxnId="{B3839F15-34C0-4F98-B0C9-494CFF1213A0}">
      <dgm:prSet/>
      <dgm:spPr/>
      <dgm:t>
        <a:bodyPr/>
        <a:lstStyle/>
        <a:p>
          <a:endParaRPr lang="sr-Cyrl-RS" sz="18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946F1090-AE50-4CA4-ABED-C6031A5B2F2B}" type="sibTrans" cxnId="{B3839F15-34C0-4F98-B0C9-494CFF1213A0}">
      <dgm:prSet/>
      <dgm:spPr/>
      <dgm:t>
        <a:bodyPr/>
        <a:lstStyle/>
        <a:p>
          <a:endParaRPr lang="sr-Cyrl-RS" sz="18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D3CC0EA6-9770-4289-97A7-124464C830B5}">
      <dgm:prSet phldrT="[Text]" custT="1"/>
      <dgm:spPr/>
      <dgm:t>
        <a:bodyPr/>
        <a:lstStyle/>
        <a:p>
          <a:r>
            <a:rPr lang="sr-Cyrl-RS" sz="1800">
              <a:solidFill>
                <a:schemeClr val="tx1">
                  <a:lumMod val="65000"/>
                  <a:lumOff val="35000"/>
                </a:schemeClr>
              </a:solidFill>
            </a:rPr>
            <a:t>Технолошки напредак</a:t>
          </a:r>
          <a:endParaRPr lang="sr-Cyrl-RS" sz="18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F4564A46-6BC2-4C75-8A42-8FD6AE30E2B3}" type="parTrans" cxnId="{194DDDDE-516D-4463-90D8-1BDF5BD2601B}">
      <dgm:prSet/>
      <dgm:spPr/>
      <dgm:t>
        <a:bodyPr/>
        <a:lstStyle/>
        <a:p>
          <a:endParaRPr lang="sr-Cyrl-RS" sz="18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5DA8D24-288E-48BE-8806-E4E41D3B458A}" type="sibTrans" cxnId="{194DDDDE-516D-4463-90D8-1BDF5BD2601B}">
      <dgm:prSet/>
      <dgm:spPr/>
      <dgm:t>
        <a:bodyPr/>
        <a:lstStyle/>
        <a:p>
          <a:endParaRPr lang="sr-Cyrl-RS" sz="18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867BCDEF-529F-4534-9568-050117A55337}">
      <dgm:prSet phldrT="[Text]" custT="1"/>
      <dgm:spPr/>
      <dgm:t>
        <a:bodyPr/>
        <a:lstStyle/>
        <a:p>
          <a:r>
            <a:rPr lang="sr-Cyrl-RS" sz="1800">
              <a:solidFill>
                <a:schemeClr val="tx1">
                  <a:lumMod val="65000"/>
                  <a:lumOff val="35000"/>
                </a:schemeClr>
              </a:solidFill>
            </a:rPr>
            <a:t>Промену потреба корисника</a:t>
          </a:r>
          <a:endParaRPr lang="sr-Cyrl-RS" sz="18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F8CE80AC-39EE-4E57-A4EA-C6556CB076B4}" type="parTrans" cxnId="{512C11AF-834F-469B-818C-473571B3FEDF}">
      <dgm:prSet/>
      <dgm:spPr/>
      <dgm:t>
        <a:bodyPr/>
        <a:lstStyle/>
        <a:p>
          <a:endParaRPr lang="sr-Cyrl-RS" sz="18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4453FE37-E900-49F1-A340-198C498DDAEA}" type="sibTrans" cxnId="{512C11AF-834F-469B-818C-473571B3FEDF}">
      <dgm:prSet/>
      <dgm:spPr/>
      <dgm:t>
        <a:bodyPr/>
        <a:lstStyle/>
        <a:p>
          <a:endParaRPr lang="sr-Cyrl-RS" sz="18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60085AB9-0DD7-4A2F-ACF3-5AC8893812B7}">
      <dgm:prSet custT="1"/>
      <dgm:spPr/>
      <dgm:t>
        <a:bodyPr/>
        <a:lstStyle/>
        <a:p>
          <a:r>
            <a:rPr lang="sr-Cyrl-RS" sz="1800">
              <a:solidFill>
                <a:schemeClr val="tx1">
                  <a:lumMod val="65000"/>
                  <a:lumOff val="35000"/>
                </a:schemeClr>
              </a:solidFill>
            </a:rPr>
            <a:t>Интезивна конкуренција</a:t>
          </a:r>
          <a:endParaRPr lang="sr-Latn-RS" sz="18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766F24E-4533-4CC1-B111-BD22F9BE7C77}" type="parTrans" cxnId="{73CA05F8-8A31-4E4B-8859-6721710D0E3E}">
      <dgm:prSet/>
      <dgm:spPr/>
      <dgm:t>
        <a:bodyPr/>
        <a:lstStyle/>
        <a:p>
          <a:endParaRPr lang="sr-Cyrl-RS" sz="18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A6F2EB0F-5482-4552-A959-0A3C4FF2964A}" type="sibTrans" cxnId="{73CA05F8-8A31-4E4B-8859-6721710D0E3E}">
      <dgm:prSet/>
      <dgm:spPr/>
      <dgm:t>
        <a:bodyPr/>
        <a:lstStyle/>
        <a:p>
          <a:endParaRPr lang="sr-Cyrl-RS" sz="18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76E878E2-F3F2-4F83-B9CA-ED4645916819}">
      <dgm:prSet custT="1"/>
      <dgm:spPr/>
      <dgm:t>
        <a:bodyPr/>
        <a:lstStyle/>
        <a:p>
          <a:r>
            <a:rPr lang="sr-Cyrl-RS" sz="1800">
              <a:solidFill>
                <a:schemeClr val="tx1">
                  <a:lumMod val="65000"/>
                  <a:lumOff val="35000"/>
                </a:schemeClr>
              </a:solidFill>
            </a:rPr>
            <a:t>Промене у пословном окружењу</a:t>
          </a:r>
          <a:endParaRPr lang="sr-Latn-RS" sz="18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9196F42E-0059-4949-8CA1-594F1CF7F047}" type="parTrans" cxnId="{F2D823BE-AE67-4262-9549-8DB2891BC6C9}">
      <dgm:prSet/>
      <dgm:spPr/>
      <dgm:t>
        <a:bodyPr/>
        <a:lstStyle/>
        <a:p>
          <a:endParaRPr lang="sr-Cyrl-RS" sz="18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7097B3A7-3B0A-4439-80CC-3E6D3E76C2E0}" type="sibTrans" cxnId="{F2D823BE-AE67-4262-9549-8DB2891BC6C9}">
      <dgm:prSet/>
      <dgm:spPr/>
      <dgm:t>
        <a:bodyPr/>
        <a:lstStyle/>
        <a:p>
          <a:endParaRPr lang="sr-Cyrl-RS" sz="18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DDDD36BE-506A-4419-8E3F-AA4E29945BA7}">
      <dgm:prSet/>
      <dgm:spPr/>
      <dgm:t>
        <a:bodyPr/>
        <a:lstStyle/>
        <a:p>
          <a:endParaRPr lang="sr-Cyrl-RS" sz="18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9F0624B2-CBF4-4070-8E70-F652576F37DA}" type="parTrans" cxnId="{1590978D-7B48-4033-A56F-EB863270F96E}">
      <dgm:prSet/>
      <dgm:spPr/>
      <dgm:t>
        <a:bodyPr/>
        <a:lstStyle/>
        <a:p>
          <a:endParaRPr lang="sr-Cyrl-RS" sz="18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1AD6A4E-F710-4EA1-800E-D8E6B46557F0}" type="sibTrans" cxnId="{1590978D-7B48-4033-A56F-EB863270F96E}">
      <dgm:prSet/>
      <dgm:spPr/>
      <dgm:t>
        <a:bodyPr/>
        <a:lstStyle/>
        <a:p>
          <a:endParaRPr lang="sr-Cyrl-RS" sz="18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E18CE2E-4598-429E-88B8-4B684B845F17}">
      <dgm:prSet/>
      <dgm:spPr/>
      <dgm:t>
        <a:bodyPr/>
        <a:lstStyle/>
        <a:p>
          <a:endParaRPr lang="sr-Cyrl-RS" sz="18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80DCF0C0-5B37-4F7E-9652-BB9193F5708B}" type="parTrans" cxnId="{F630D515-08A1-43F0-A6A2-69AD7CC2BFCC}">
      <dgm:prSet/>
      <dgm:spPr/>
      <dgm:t>
        <a:bodyPr/>
        <a:lstStyle/>
        <a:p>
          <a:endParaRPr lang="sr-Cyrl-RS" sz="18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6F782371-3703-446E-A842-C014275E5FAA}" type="sibTrans" cxnId="{F630D515-08A1-43F0-A6A2-69AD7CC2BFCC}">
      <dgm:prSet/>
      <dgm:spPr/>
      <dgm:t>
        <a:bodyPr/>
        <a:lstStyle/>
        <a:p>
          <a:endParaRPr lang="sr-Cyrl-RS" sz="18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58CE6ADA-751D-47CF-BC00-DA31631F7509}">
      <dgm:prSet/>
      <dgm:spPr/>
      <dgm:t>
        <a:bodyPr/>
        <a:lstStyle/>
        <a:p>
          <a:endParaRPr lang="sr-Cyrl-RS" sz="18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23C3472B-71E1-4863-B959-485BF183D156}" type="parTrans" cxnId="{19D5ACA3-C74E-4CF1-9EB8-7C9FC5FC31FF}">
      <dgm:prSet/>
      <dgm:spPr/>
      <dgm:t>
        <a:bodyPr/>
        <a:lstStyle/>
        <a:p>
          <a:endParaRPr lang="sr-Cyrl-RS" sz="18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BC5DF5A-2A14-4D7B-876E-3E6D7E7EA106}" type="sibTrans" cxnId="{19D5ACA3-C74E-4CF1-9EB8-7C9FC5FC31FF}">
      <dgm:prSet/>
      <dgm:spPr/>
      <dgm:t>
        <a:bodyPr/>
        <a:lstStyle/>
        <a:p>
          <a:endParaRPr lang="sr-Cyrl-RS" sz="18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946483C8-3131-442A-8140-4440A6016047}" type="pres">
      <dgm:prSet presAssocID="{0375B802-2383-4677-B3B3-FAFE686E694C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sr-Cyrl-RS"/>
        </a:p>
      </dgm:t>
    </dgm:pt>
    <dgm:pt modelId="{E71D024B-E7E2-41F5-8CE2-CE8731A99E14}" type="pres">
      <dgm:prSet presAssocID="{F3A29FDC-92D7-4D05-AC2C-B234497657DC}" presName="circle1" presStyleLbl="lnNode1" presStyleIdx="0" presStyleCnt="5"/>
      <dgm:spPr/>
    </dgm:pt>
    <dgm:pt modelId="{FB8FF83E-7235-4E0E-98B6-816AD9A788DD}" type="pres">
      <dgm:prSet presAssocID="{F3A29FDC-92D7-4D05-AC2C-B234497657DC}" presName="text1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6436851A-A3C9-429F-90A5-03330689D765}" type="pres">
      <dgm:prSet presAssocID="{F3A29FDC-92D7-4D05-AC2C-B234497657DC}" presName="line1" presStyleLbl="callout" presStyleIdx="0" presStyleCnt="10"/>
      <dgm:spPr/>
    </dgm:pt>
    <dgm:pt modelId="{54E99A1D-F43D-4D4F-8744-3221D8E03DFF}" type="pres">
      <dgm:prSet presAssocID="{F3A29FDC-92D7-4D05-AC2C-B234497657DC}" presName="d1" presStyleLbl="callout" presStyleIdx="1" presStyleCnt="10"/>
      <dgm:spPr/>
    </dgm:pt>
    <dgm:pt modelId="{C8E80EAC-EB32-4C73-B9E8-B54CCAFC6F0B}" type="pres">
      <dgm:prSet presAssocID="{D3CC0EA6-9770-4289-97A7-124464C830B5}" presName="circle2" presStyleLbl="lnNode1" presStyleIdx="1" presStyleCnt="5"/>
      <dgm:spPr/>
    </dgm:pt>
    <dgm:pt modelId="{038ECA94-70D8-4265-9BAA-23F0BC3D74B6}" type="pres">
      <dgm:prSet presAssocID="{D3CC0EA6-9770-4289-97A7-124464C830B5}" presName="text2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A0EC0CFE-57E2-4A9E-B5CD-1D9D063D6EAA}" type="pres">
      <dgm:prSet presAssocID="{D3CC0EA6-9770-4289-97A7-124464C830B5}" presName="line2" presStyleLbl="callout" presStyleIdx="2" presStyleCnt="10"/>
      <dgm:spPr/>
    </dgm:pt>
    <dgm:pt modelId="{309E3425-BC66-4FB5-A4F8-C51743F81524}" type="pres">
      <dgm:prSet presAssocID="{D3CC0EA6-9770-4289-97A7-124464C830B5}" presName="d2" presStyleLbl="callout" presStyleIdx="3" presStyleCnt="10"/>
      <dgm:spPr/>
    </dgm:pt>
    <dgm:pt modelId="{3621FCFC-C5EA-4A99-9BFC-CB3102A0B93C}" type="pres">
      <dgm:prSet presAssocID="{867BCDEF-529F-4534-9568-050117A55337}" presName="circle3" presStyleLbl="lnNode1" presStyleIdx="2" presStyleCnt="5"/>
      <dgm:spPr/>
    </dgm:pt>
    <dgm:pt modelId="{38C5165A-8569-4035-8844-1522D7D6B75C}" type="pres">
      <dgm:prSet presAssocID="{867BCDEF-529F-4534-9568-050117A55337}" presName="text3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528C90BF-29EB-44C0-A03D-CE7726F85D88}" type="pres">
      <dgm:prSet presAssocID="{867BCDEF-529F-4534-9568-050117A55337}" presName="line3" presStyleLbl="callout" presStyleIdx="4" presStyleCnt="10"/>
      <dgm:spPr/>
    </dgm:pt>
    <dgm:pt modelId="{1751BDE6-ABA8-4AD8-864F-FA308AB51587}" type="pres">
      <dgm:prSet presAssocID="{867BCDEF-529F-4534-9568-050117A55337}" presName="d3" presStyleLbl="callout" presStyleIdx="5" presStyleCnt="10"/>
      <dgm:spPr/>
    </dgm:pt>
    <dgm:pt modelId="{A059915C-5821-4A23-AB43-6785460FD6A0}" type="pres">
      <dgm:prSet presAssocID="{60085AB9-0DD7-4A2F-ACF3-5AC8893812B7}" presName="circle4" presStyleLbl="lnNode1" presStyleIdx="3" presStyleCnt="5"/>
      <dgm:spPr/>
    </dgm:pt>
    <dgm:pt modelId="{A84FEC65-62BB-4451-8824-E6D1DE9052F1}" type="pres">
      <dgm:prSet presAssocID="{60085AB9-0DD7-4A2F-ACF3-5AC8893812B7}" presName="text4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039B5990-AB14-4211-9F52-56B98F4FE26E}" type="pres">
      <dgm:prSet presAssocID="{60085AB9-0DD7-4A2F-ACF3-5AC8893812B7}" presName="line4" presStyleLbl="callout" presStyleIdx="6" presStyleCnt="10"/>
      <dgm:spPr/>
    </dgm:pt>
    <dgm:pt modelId="{FE08DB93-42AB-4A64-9AF7-8B3ADD1EC740}" type="pres">
      <dgm:prSet presAssocID="{60085AB9-0DD7-4A2F-ACF3-5AC8893812B7}" presName="d4" presStyleLbl="callout" presStyleIdx="7" presStyleCnt="10"/>
      <dgm:spPr/>
    </dgm:pt>
    <dgm:pt modelId="{21628C0B-965E-45F2-8E3A-C61CA616543A}" type="pres">
      <dgm:prSet presAssocID="{76E878E2-F3F2-4F83-B9CA-ED4645916819}" presName="circle5" presStyleLbl="lnNode1" presStyleIdx="4" presStyleCnt="5"/>
      <dgm:spPr/>
    </dgm:pt>
    <dgm:pt modelId="{A367E604-4524-47E9-875B-CC780B12A36E}" type="pres">
      <dgm:prSet presAssocID="{76E878E2-F3F2-4F83-B9CA-ED4645916819}" presName="text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5E21A97E-BDD9-4A4E-96FA-7B6BC0902839}" type="pres">
      <dgm:prSet presAssocID="{76E878E2-F3F2-4F83-B9CA-ED4645916819}" presName="line5" presStyleLbl="callout" presStyleIdx="8" presStyleCnt="10"/>
      <dgm:spPr/>
    </dgm:pt>
    <dgm:pt modelId="{F4E68536-9899-476A-9C9A-1EF04471468A}" type="pres">
      <dgm:prSet presAssocID="{76E878E2-F3F2-4F83-B9CA-ED4645916819}" presName="d5" presStyleLbl="callout" presStyleIdx="9" presStyleCnt="10"/>
      <dgm:spPr/>
    </dgm:pt>
  </dgm:ptLst>
  <dgm:cxnLst>
    <dgm:cxn modelId="{58586883-0688-4826-86C1-264867116327}" type="presOf" srcId="{0375B802-2383-4677-B3B3-FAFE686E694C}" destId="{946483C8-3131-442A-8140-4440A6016047}" srcOrd="0" destOrd="0" presId="urn:microsoft.com/office/officeart/2005/8/layout/target1"/>
    <dgm:cxn modelId="{59F7804B-164F-42DF-B1E0-D27CF372EF3F}" type="presOf" srcId="{D3CC0EA6-9770-4289-97A7-124464C830B5}" destId="{038ECA94-70D8-4265-9BAA-23F0BC3D74B6}" srcOrd="0" destOrd="0" presId="urn:microsoft.com/office/officeart/2005/8/layout/target1"/>
    <dgm:cxn modelId="{F630D515-08A1-43F0-A6A2-69AD7CC2BFCC}" srcId="{0375B802-2383-4677-B3B3-FAFE686E694C}" destId="{0E18CE2E-4598-429E-88B8-4B684B845F17}" srcOrd="6" destOrd="0" parTransId="{80DCF0C0-5B37-4F7E-9652-BB9193F5708B}" sibTransId="{6F782371-3703-446E-A842-C014275E5FAA}"/>
    <dgm:cxn modelId="{512C11AF-834F-469B-818C-473571B3FEDF}" srcId="{0375B802-2383-4677-B3B3-FAFE686E694C}" destId="{867BCDEF-529F-4534-9568-050117A55337}" srcOrd="2" destOrd="0" parTransId="{F8CE80AC-39EE-4E57-A4EA-C6556CB076B4}" sibTransId="{4453FE37-E900-49F1-A340-198C498DDAEA}"/>
    <dgm:cxn modelId="{1614F0F7-F8C5-4DE4-A5F0-47E556C7FED8}" type="presOf" srcId="{867BCDEF-529F-4534-9568-050117A55337}" destId="{38C5165A-8569-4035-8844-1522D7D6B75C}" srcOrd="0" destOrd="0" presId="urn:microsoft.com/office/officeart/2005/8/layout/target1"/>
    <dgm:cxn modelId="{194DDDDE-516D-4463-90D8-1BDF5BD2601B}" srcId="{0375B802-2383-4677-B3B3-FAFE686E694C}" destId="{D3CC0EA6-9770-4289-97A7-124464C830B5}" srcOrd="1" destOrd="0" parTransId="{F4564A46-6BC2-4C75-8A42-8FD6AE30E2B3}" sibTransId="{C5DA8D24-288E-48BE-8806-E4E41D3B458A}"/>
    <dgm:cxn modelId="{60F69CFA-B2D3-4A66-A811-BF21E1AED572}" type="presOf" srcId="{76E878E2-F3F2-4F83-B9CA-ED4645916819}" destId="{A367E604-4524-47E9-875B-CC780B12A36E}" srcOrd="0" destOrd="0" presId="urn:microsoft.com/office/officeart/2005/8/layout/target1"/>
    <dgm:cxn modelId="{AD8876C9-72BB-4E11-83EA-66DC5A9CD3B6}" type="presOf" srcId="{F3A29FDC-92D7-4D05-AC2C-B234497657DC}" destId="{FB8FF83E-7235-4E0E-98B6-816AD9A788DD}" srcOrd="0" destOrd="0" presId="urn:microsoft.com/office/officeart/2005/8/layout/target1"/>
    <dgm:cxn modelId="{C8E34B0B-D80D-4554-B3C7-3CEBCD1F1347}" type="presOf" srcId="{60085AB9-0DD7-4A2F-ACF3-5AC8893812B7}" destId="{A84FEC65-62BB-4451-8824-E6D1DE9052F1}" srcOrd="0" destOrd="0" presId="urn:microsoft.com/office/officeart/2005/8/layout/target1"/>
    <dgm:cxn modelId="{1590978D-7B48-4033-A56F-EB863270F96E}" srcId="{0375B802-2383-4677-B3B3-FAFE686E694C}" destId="{DDDD36BE-506A-4419-8E3F-AA4E29945BA7}" srcOrd="5" destOrd="0" parTransId="{9F0624B2-CBF4-4070-8E70-F652576F37DA}" sibTransId="{11AD6A4E-F710-4EA1-800E-D8E6B46557F0}"/>
    <dgm:cxn modelId="{F2D823BE-AE67-4262-9549-8DB2891BC6C9}" srcId="{0375B802-2383-4677-B3B3-FAFE686E694C}" destId="{76E878E2-F3F2-4F83-B9CA-ED4645916819}" srcOrd="4" destOrd="0" parTransId="{9196F42E-0059-4949-8CA1-594F1CF7F047}" sibTransId="{7097B3A7-3B0A-4439-80CC-3E6D3E76C2E0}"/>
    <dgm:cxn modelId="{73CA05F8-8A31-4E4B-8859-6721710D0E3E}" srcId="{0375B802-2383-4677-B3B3-FAFE686E694C}" destId="{60085AB9-0DD7-4A2F-ACF3-5AC8893812B7}" srcOrd="3" destOrd="0" parTransId="{C766F24E-4533-4CC1-B111-BD22F9BE7C77}" sibTransId="{A6F2EB0F-5482-4552-A959-0A3C4FF2964A}"/>
    <dgm:cxn modelId="{19D5ACA3-C74E-4CF1-9EB8-7C9FC5FC31FF}" srcId="{0375B802-2383-4677-B3B3-FAFE686E694C}" destId="{58CE6ADA-751D-47CF-BC00-DA31631F7509}" srcOrd="7" destOrd="0" parTransId="{23C3472B-71E1-4863-B959-485BF183D156}" sibTransId="{CBC5DF5A-2A14-4D7B-876E-3E6D7E7EA106}"/>
    <dgm:cxn modelId="{B3839F15-34C0-4F98-B0C9-494CFF1213A0}" srcId="{0375B802-2383-4677-B3B3-FAFE686E694C}" destId="{F3A29FDC-92D7-4D05-AC2C-B234497657DC}" srcOrd="0" destOrd="0" parTransId="{CEB19B93-F805-48DA-AB6E-A6F748CFC5A1}" sibTransId="{946F1090-AE50-4CA4-ABED-C6031A5B2F2B}"/>
    <dgm:cxn modelId="{9C2178F9-9E12-45CC-9D59-5BE0E656D6EF}" type="presParOf" srcId="{946483C8-3131-442A-8140-4440A6016047}" destId="{E71D024B-E7E2-41F5-8CE2-CE8731A99E14}" srcOrd="0" destOrd="0" presId="urn:microsoft.com/office/officeart/2005/8/layout/target1"/>
    <dgm:cxn modelId="{F90EABD6-0228-488C-95A6-7C52A01206E7}" type="presParOf" srcId="{946483C8-3131-442A-8140-4440A6016047}" destId="{FB8FF83E-7235-4E0E-98B6-816AD9A788DD}" srcOrd="1" destOrd="0" presId="urn:microsoft.com/office/officeart/2005/8/layout/target1"/>
    <dgm:cxn modelId="{173B3825-0F9D-428E-A4AF-DA8C9D70DD91}" type="presParOf" srcId="{946483C8-3131-442A-8140-4440A6016047}" destId="{6436851A-A3C9-429F-90A5-03330689D765}" srcOrd="2" destOrd="0" presId="urn:microsoft.com/office/officeart/2005/8/layout/target1"/>
    <dgm:cxn modelId="{986C31B6-6007-401F-A07E-8051D15E23AF}" type="presParOf" srcId="{946483C8-3131-442A-8140-4440A6016047}" destId="{54E99A1D-F43D-4D4F-8744-3221D8E03DFF}" srcOrd="3" destOrd="0" presId="urn:microsoft.com/office/officeart/2005/8/layout/target1"/>
    <dgm:cxn modelId="{28C0800E-43C5-4744-B459-630730C9786B}" type="presParOf" srcId="{946483C8-3131-442A-8140-4440A6016047}" destId="{C8E80EAC-EB32-4C73-B9E8-B54CCAFC6F0B}" srcOrd="4" destOrd="0" presId="urn:microsoft.com/office/officeart/2005/8/layout/target1"/>
    <dgm:cxn modelId="{246A240B-018D-421C-A2ED-0882A5201F36}" type="presParOf" srcId="{946483C8-3131-442A-8140-4440A6016047}" destId="{038ECA94-70D8-4265-9BAA-23F0BC3D74B6}" srcOrd="5" destOrd="0" presId="urn:microsoft.com/office/officeart/2005/8/layout/target1"/>
    <dgm:cxn modelId="{D86AB4A5-71E8-42F1-B912-973353176B44}" type="presParOf" srcId="{946483C8-3131-442A-8140-4440A6016047}" destId="{A0EC0CFE-57E2-4A9E-B5CD-1D9D063D6EAA}" srcOrd="6" destOrd="0" presId="urn:microsoft.com/office/officeart/2005/8/layout/target1"/>
    <dgm:cxn modelId="{D35CC32C-43C6-4E8C-883A-E7E3E0E7E567}" type="presParOf" srcId="{946483C8-3131-442A-8140-4440A6016047}" destId="{309E3425-BC66-4FB5-A4F8-C51743F81524}" srcOrd="7" destOrd="0" presId="urn:microsoft.com/office/officeart/2005/8/layout/target1"/>
    <dgm:cxn modelId="{812FCC40-5CC5-4E21-9738-5BFF1A2D195F}" type="presParOf" srcId="{946483C8-3131-442A-8140-4440A6016047}" destId="{3621FCFC-C5EA-4A99-9BFC-CB3102A0B93C}" srcOrd="8" destOrd="0" presId="urn:microsoft.com/office/officeart/2005/8/layout/target1"/>
    <dgm:cxn modelId="{51003BBF-BEDF-49DB-B5B9-C4EB6C45F34B}" type="presParOf" srcId="{946483C8-3131-442A-8140-4440A6016047}" destId="{38C5165A-8569-4035-8844-1522D7D6B75C}" srcOrd="9" destOrd="0" presId="urn:microsoft.com/office/officeart/2005/8/layout/target1"/>
    <dgm:cxn modelId="{CCC4A19C-C59B-4A49-9B65-7F07F3CD4247}" type="presParOf" srcId="{946483C8-3131-442A-8140-4440A6016047}" destId="{528C90BF-29EB-44C0-A03D-CE7726F85D88}" srcOrd="10" destOrd="0" presId="urn:microsoft.com/office/officeart/2005/8/layout/target1"/>
    <dgm:cxn modelId="{196F1E98-38B3-485E-BF78-9419E9BEE481}" type="presParOf" srcId="{946483C8-3131-442A-8140-4440A6016047}" destId="{1751BDE6-ABA8-4AD8-864F-FA308AB51587}" srcOrd="11" destOrd="0" presId="urn:microsoft.com/office/officeart/2005/8/layout/target1"/>
    <dgm:cxn modelId="{CCF30AA3-C932-4C70-97E8-0214EA8A4B2F}" type="presParOf" srcId="{946483C8-3131-442A-8140-4440A6016047}" destId="{A059915C-5821-4A23-AB43-6785460FD6A0}" srcOrd="12" destOrd="0" presId="urn:microsoft.com/office/officeart/2005/8/layout/target1"/>
    <dgm:cxn modelId="{1671D7AB-406B-4F45-83A1-2C4F9B9EB69E}" type="presParOf" srcId="{946483C8-3131-442A-8140-4440A6016047}" destId="{A84FEC65-62BB-4451-8824-E6D1DE9052F1}" srcOrd="13" destOrd="0" presId="urn:microsoft.com/office/officeart/2005/8/layout/target1"/>
    <dgm:cxn modelId="{C9EC4A6B-D023-4255-9318-0CD912D7D999}" type="presParOf" srcId="{946483C8-3131-442A-8140-4440A6016047}" destId="{039B5990-AB14-4211-9F52-56B98F4FE26E}" srcOrd="14" destOrd="0" presId="urn:microsoft.com/office/officeart/2005/8/layout/target1"/>
    <dgm:cxn modelId="{91D8DE02-D5B0-4080-B1E9-83D9DD9C236E}" type="presParOf" srcId="{946483C8-3131-442A-8140-4440A6016047}" destId="{FE08DB93-42AB-4A64-9AF7-8B3ADD1EC740}" srcOrd="15" destOrd="0" presId="urn:microsoft.com/office/officeart/2005/8/layout/target1"/>
    <dgm:cxn modelId="{702D7B2C-4124-46A2-A221-4EA0F77906C3}" type="presParOf" srcId="{946483C8-3131-442A-8140-4440A6016047}" destId="{21628C0B-965E-45F2-8E3A-C61CA616543A}" srcOrd="16" destOrd="0" presId="urn:microsoft.com/office/officeart/2005/8/layout/target1"/>
    <dgm:cxn modelId="{7B12F426-35B6-4539-A75E-A3405D1936C6}" type="presParOf" srcId="{946483C8-3131-442A-8140-4440A6016047}" destId="{A367E604-4524-47E9-875B-CC780B12A36E}" srcOrd="17" destOrd="0" presId="urn:microsoft.com/office/officeart/2005/8/layout/target1"/>
    <dgm:cxn modelId="{D616F19F-56AE-4B26-9A67-B1A345F18704}" type="presParOf" srcId="{946483C8-3131-442A-8140-4440A6016047}" destId="{5E21A97E-BDD9-4A4E-96FA-7B6BC0902839}" srcOrd="18" destOrd="0" presId="urn:microsoft.com/office/officeart/2005/8/layout/target1"/>
    <dgm:cxn modelId="{6EF1207B-89ED-4EB3-94A1-B45209D4EEE2}" type="presParOf" srcId="{946483C8-3131-442A-8140-4440A6016047}" destId="{F4E68536-9899-476A-9C9A-1EF04471468A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91693F3-8C15-4BD0-BD60-FFEA8E1387B5}" type="doc">
      <dgm:prSet loTypeId="urn:microsoft.com/office/officeart/2005/8/layout/hProcess9" loCatId="process" qsTypeId="urn:microsoft.com/office/officeart/2005/8/quickstyle/simple4" qsCatId="simple" csTypeId="urn:microsoft.com/office/officeart/2005/8/colors/accent3_3" csCatId="accent3" phldr="1"/>
      <dgm:spPr/>
    </dgm:pt>
    <dgm:pt modelId="{11794C06-D0D6-4D88-8692-1C38DDBD3778}">
      <dgm:prSet phldrT="[Text]"/>
      <dgm:spPr/>
      <dgm:t>
        <a:bodyPr/>
        <a:lstStyle/>
        <a:p>
          <a:r>
            <a:rPr lang="sr-Cyrl-RS" dirty="0"/>
            <a:t>Генерисање идеје</a:t>
          </a:r>
        </a:p>
      </dgm:t>
    </dgm:pt>
    <dgm:pt modelId="{34A7F235-A801-4649-B91F-584CC9BB2C8A}" type="parTrans" cxnId="{52740B3C-B349-4834-BF08-628F7270ED9F}">
      <dgm:prSet/>
      <dgm:spPr/>
      <dgm:t>
        <a:bodyPr/>
        <a:lstStyle/>
        <a:p>
          <a:endParaRPr lang="sr-Cyrl-RS"/>
        </a:p>
      </dgm:t>
    </dgm:pt>
    <dgm:pt modelId="{4E712AA2-FBB4-404F-8D86-C7204050F5AE}" type="sibTrans" cxnId="{52740B3C-B349-4834-BF08-628F7270ED9F}">
      <dgm:prSet/>
      <dgm:spPr/>
      <dgm:t>
        <a:bodyPr/>
        <a:lstStyle/>
        <a:p>
          <a:endParaRPr lang="sr-Cyrl-RS"/>
        </a:p>
      </dgm:t>
    </dgm:pt>
    <dgm:pt modelId="{7CDEE9DA-8CB3-4CA4-AD18-F1D85D4D2DA9}">
      <dgm:prSet phldrT="[Text]"/>
      <dgm:spPr/>
      <dgm:t>
        <a:bodyPr/>
        <a:lstStyle/>
        <a:p>
          <a:r>
            <a:rPr lang="sr-Cyrl-RS" dirty="0"/>
            <a:t>Развој идеје</a:t>
          </a:r>
        </a:p>
      </dgm:t>
    </dgm:pt>
    <dgm:pt modelId="{62861FA8-5CE8-4986-8653-00FAA09329A1}" type="parTrans" cxnId="{19957707-FF05-4653-8C36-F0EC65AC18FB}">
      <dgm:prSet/>
      <dgm:spPr/>
      <dgm:t>
        <a:bodyPr/>
        <a:lstStyle/>
        <a:p>
          <a:endParaRPr lang="sr-Cyrl-RS"/>
        </a:p>
      </dgm:t>
    </dgm:pt>
    <dgm:pt modelId="{8A4301FF-BB60-43A5-9EF7-61A9D332895F}" type="sibTrans" cxnId="{19957707-FF05-4653-8C36-F0EC65AC18FB}">
      <dgm:prSet/>
      <dgm:spPr/>
      <dgm:t>
        <a:bodyPr/>
        <a:lstStyle/>
        <a:p>
          <a:endParaRPr lang="sr-Cyrl-RS"/>
        </a:p>
      </dgm:t>
    </dgm:pt>
    <dgm:pt modelId="{2A7D3051-8185-4664-B1B3-21FD62C547B5}">
      <dgm:prSet phldrT="[Text]"/>
      <dgm:spPr/>
      <dgm:t>
        <a:bodyPr/>
        <a:lstStyle/>
        <a:p>
          <a:r>
            <a:rPr lang="sr-Cyrl-RS" dirty="0"/>
            <a:t>Развој производа и услуга</a:t>
          </a:r>
        </a:p>
      </dgm:t>
    </dgm:pt>
    <dgm:pt modelId="{D530A301-FC4F-4BAC-9999-2D7F82B2F64C}" type="parTrans" cxnId="{B3015E15-26BB-4744-A996-F722532CD386}">
      <dgm:prSet/>
      <dgm:spPr/>
      <dgm:t>
        <a:bodyPr/>
        <a:lstStyle/>
        <a:p>
          <a:endParaRPr lang="sr-Cyrl-RS"/>
        </a:p>
      </dgm:t>
    </dgm:pt>
    <dgm:pt modelId="{20E79F75-3BF3-4382-86C4-9D99AE978A78}" type="sibTrans" cxnId="{B3015E15-26BB-4744-A996-F722532CD386}">
      <dgm:prSet/>
      <dgm:spPr/>
      <dgm:t>
        <a:bodyPr/>
        <a:lstStyle/>
        <a:p>
          <a:endParaRPr lang="sr-Cyrl-RS"/>
        </a:p>
      </dgm:t>
    </dgm:pt>
    <dgm:pt modelId="{2FFEE963-D52F-456B-A572-01FDB19EF472}">
      <dgm:prSet phldrT="[Text]"/>
      <dgm:spPr/>
      <dgm:t>
        <a:bodyPr/>
        <a:lstStyle/>
        <a:p>
          <a:r>
            <a:rPr lang="sr-Cyrl-RS" dirty="0"/>
            <a:t>Нагада за идеју</a:t>
          </a:r>
        </a:p>
      </dgm:t>
    </dgm:pt>
    <dgm:pt modelId="{02B71A8B-DA76-4F2C-A754-0FABC648A80C}" type="parTrans" cxnId="{91218D35-4F62-4621-89A0-15C0756EDD82}">
      <dgm:prSet/>
      <dgm:spPr/>
      <dgm:t>
        <a:bodyPr/>
        <a:lstStyle/>
        <a:p>
          <a:endParaRPr lang="sr-Cyrl-RS"/>
        </a:p>
      </dgm:t>
    </dgm:pt>
    <dgm:pt modelId="{BCC382DC-A286-4C05-8F70-0DE9090AD888}" type="sibTrans" cxnId="{91218D35-4F62-4621-89A0-15C0756EDD82}">
      <dgm:prSet/>
      <dgm:spPr/>
      <dgm:t>
        <a:bodyPr/>
        <a:lstStyle/>
        <a:p>
          <a:endParaRPr lang="sr-Cyrl-RS"/>
        </a:p>
      </dgm:t>
    </dgm:pt>
    <dgm:pt modelId="{27110360-3D45-48C7-9DFB-7F202D9453BF}" type="pres">
      <dgm:prSet presAssocID="{D91693F3-8C15-4BD0-BD60-FFEA8E1387B5}" presName="CompostProcess" presStyleCnt="0">
        <dgm:presLayoutVars>
          <dgm:dir/>
          <dgm:resizeHandles val="exact"/>
        </dgm:presLayoutVars>
      </dgm:prSet>
      <dgm:spPr/>
    </dgm:pt>
    <dgm:pt modelId="{66147B27-F163-473D-9A56-B46DE5B843BC}" type="pres">
      <dgm:prSet presAssocID="{D91693F3-8C15-4BD0-BD60-FFEA8E1387B5}" presName="arrow" presStyleLbl="bgShp" presStyleIdx="0" presStyleCnt="1"/>
      <dgm:spPr/>
    </dgm:pt>
    <dgm:pt modelId="{13CCC80F-B520-4258-A6EF-99B41847EEF4}" type="pres">
      <dgm:prSet presAssocID="{D91693F3-8C15-4BD0-BD60-FFEA8E1387B5}" presName="linearProcess" presStyleCnt="0"/>
      <dgm:spPr/>
    </dgm:pt>
    <dgm:pt modelId="{D4A3B4F2-7977-4104-B9C1-E1A277633F72}" type="pres">
      <dgm:prSet presAssocID="{11794C06-D0D6-4D88-8692-1C38DDBD3778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27FEB95C-5EF3-4F7D-853B-F0465CE2CCF4}" type="pres">
      <dgm:prSet presAssocID="{4E712AA2-FBB4-404F-8D86-C7204050F5AE}" presName="sibTrans" presStyleCnt="0"/>
      <dgm:spPr/>
    </dgm:pt>
    <dgm:pt modelId="{504F6C1F-6508-4E78-AE73-583ADCCD7451}" type="pres">
      <dgm:prSet presAssocID="{7CDEE9DA-8CB3-4CA4-AD18-F1D85D4D2DA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8384999B-71FA-45E7-9362-23E2F79F4518}" type="pres">
      <dgm:prSet presAssocID="{8A4301FF-BB60-43A5-9EF7-61A9D332895F}" presName="sibTrans" presStyleCnt="0"/>
      <dgm:spPr/>
    </dgm:pt>
    <dgm:pt modelId="{72F9C9DC-6548-4CD8-90B0-109D4CC36180}" type="pres">
      <dgm:prSet presAssocID="{2A7D3051-8185-4664-B1B3-21FD62C547B5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70050F5B-9ED3-401A-B8BD-22D826604702}" type="pres">
      <dgm:prSet presAssocID="{20E79F75-3BF3-4382-86C4-9D99AE978A78}" presName="sibTrans" presStyleCnt="0"/>
      <dgm:spPr/>
    </dgm:pt>
    <dgm:pt modelId="{B646C24B-AD40-44D6-917B-037F58F566D7}" type="pres">
      <dgm:prSet presAssocID="{2FFEE963-D52F-456B-A572-01FDB19EF472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</dgm:ptLst>
  <dgm:cxnLst>
    <dgm:cxn modelId="{22CE6423-1A14-4C0C-9AF2-23FF0FD1EFB3}" type="presOf" srcId="{D91693F3-8C15-4BD0-BD60-FFEA8E1387B5}" destId="{27110360-3D45-48C7-9DFB-7F202D9453BF}" srcOrd="0" destOrd="0" presId="urn:microsoft.com/office/officeart/2005/8/layout/hProcess9"/>
    <dgm:cxn modelId="{E9E6E9EF-350F-41CC-9E4F-3F73D806E110}" type="presOf" srcId="{2FFEE963-D52F-456B-A572-01FDB19EF472}" destId="{B646C24B-AD40-44D6-917B-037F58F566D7}" srcOrd="0" destOrd="0" presId="urn:microsoft.com/office/officeart/2005/8/layout/hProcess9"/>
    <dgm:cxn modelId="{712BCE6A-7FF4-4375-96B8-0EBE818CC52B}" type="presOf" srcId="{7CDEE9DA-8CB3-4CA4-AD18-F1D85D4D2DA9}" destId="{504F6C1F-6508-4E78-AE73-583ADCCD7451}" srcOrd="0" destOrd="0" presId="urn:microsoft.com/office/officeart/2005/8/layout/hProcess9"/>
    <dgm:cxn modelId="{E525A797-A225-4FBA-844D-B71033665103}" type="presOf" srcId="{2A7D3051-8185-4664-B1B3-21FD62C547B5}" destId="{72F9C9DC-6548-4CD8-90B0-109D4CC36180}" srcOrd="0" destOrd="0" presId="urn:microsoft.com/office/officeart/2005/8/layout/hProcess9"/>
    <dgm:cxn modelId="{19957707-FF05-4653-8C36-F0EC65AC18FB}" srcId="{D91693F3-8C15-4BD0-BD60-FFEA8E1387B5}" destId="{7CDEE9DA-8CB3-4CA4-AD18-F1D85D4D2DA9}" srcOrd="1" destOrd="0" parTransId="{62861FA8-5CE8-4986-8653-00FAA09329A1}" sibTransId="{8A4301FF-BB60-43A5-9EF7-61A9D332895F}"/>
    <dgm:cxn modelId="{C15B5220-3B26-412F-A059-9F6512005E80}" type="presOf" srcId="{11794C06-D0D6-4D88-8692-1C38DDBD3778}" destId="{D4A3B4F2-7977-4104-B9C1-E1A277633F72}" srcOrd="0" destOrd="0" presId="urn:microsoft.com/office/officeart/2005/8/layout/hProcess9"/>
    <dgm:cxn modelId="{52740B3C-B349-4834-BF08-628F7270ED9F}" srcId="{D91693F3-8C15-4BD0-BD60-FFEA8E1387B5}" destId="{11794C06-D0D6-4D88-8692-1C38DDBD3778}" srcOrd="0" destOrd="0" parTransId="{34A7F235-A801-4649-B91F-584CC9BB2C8A}" sibTransId="{4E712AA2-FBB4-404F-8D86-C7204050F5AE}"/>
    <dgm:cxn modelId="{B3015E15-26BB-4744-A996-F722532CD386}" srcId="{D91693F3-8C15-4BD0-BD60-FFEA8E1387B5}" destId="{2A7D3051-8185-4664-B1B3-21FD62C547B5}" srcOrd="2" destOrd="0" parTransId="{D530A301-FC4F-4BAC-9999-2D7F82B2F64C}" sibTransId="{20E79F75-3BF3-4382-86C4-9D99AE978A78}"/>
    <dgm:cxn modelId="{91218D35-4F62-4621-89A0-15C0756EDD82}" srcId="{D91693F3-8C15-4BD0-BD60-FFEA8E1387B5}" destId="{2FFEE963-D52F-456B-A572-01FDB19EF472}" srcOrd="3" destOrd="0" parTransId="{02B71A8B-DA76-4F2C-A754-0FABC648A80C}" sibTransId="{BCC382DC-A286-4C05-8F70-0DE9090AD888}"/>
    <dgm:cxn modelId="{C8561F23-A018-4A7F-AFB5-8AFBD086631F}" type="presParOf" srcId="{27110360-3D45-48C7-9DFB-7F202D9453BF}" destId="{66147B27-F163-473D-9A56-B46DE5B843BC}" srcOrd="0" destOrd="0" presId="urn:microsoft.com/office/officeart/2005/8/layout/hProcess9"/>
    <dgm:cxn modelId="{10758426-3CAE-4C1B-A674-9FDE050E27E7}" type="presParOf" srcId="{27110360-3D45-48C7-9DFB-7F202D9453BF}" destId="{13CCC80F-B520-4258-A6EF-99B41847EEF4}" srcOrd="1" destOrd="0" presId="urn:microsoft.com/office/officeart/2005/8/layout/hProcess9"/>
    <dgm:cxn modelId="{8986308D-300A-4847-9EA9-FF2BF1028B25}" type="presParOf" srcId="{13CCC80F-B520-4258-A6EF-99B41847EEF4}" destId="{D4A3B4F2-7977-4104-B9C1-E1A277633F72}" srcOrd="0" destOrd="0" presId="urn:microsoft.com/office/officeart/2005/8/layout/hProcess9"/>
    <dgm:cxn modelId="{C3CF8EFE-7EDC-4C64-8044-DCEB3998F279}" type="presParOf" srcId="{13CCC80F-B520-4258-A6EF-99B41847EEF4}" destId="{27FEB95C-5EF3-4F7D-853B-F0465CE2CCF4}" srcOrd="1" destOrd="0" presId="urn:microsoft.com/office/officeart/2005/8/layout/hProcess9"/>
    <dgm:cxn modelId="{95FABA14-A5F6-4F6F-AA18-0D37E9D43A51}" type="presParOf" srcId="{13CCC80F-B520-4258-A6EF-99B41847EEF4}" destId="{504F6C1F-6508-4E78-AE73-583ADCCD7451}" srcOrd="2" destOrd="0" presId="urn:microsoft.com/office/officeart/2005/8/layout/hProcess9"/>
    <dgm:cxn modelId="{E14C01DB-6DC8-46B5-9E30-C84757BB3CE4}" type="presParOf" srcId="{13CCC80F-B520-4258-A6EF-99B41847EEF4}" destId="{8384999B-71FA-45E7-9362-23E2F79F4518}" srcOrd="3" destOrd="0" presId="urn:microsoft.com/office/officeart/2005/8/layout/hProcess9"/>
    <dgm:cxn modelId="{CE8462C7-8F1D-47F0-B165-5FA7D9C1D033}" type="presParOf" srcId="{13CCC80F-B520-4258-A6EF-99B41847EEF4}" destId="{72F9C9DC-6548-4CD8-90B0-109D4CC36180}" srcOrd="4" destOrd="0" presId="urn:microsoft.com/office/officeart/2005/8/layout/hProcess9"/>
    <dgm:cxn modelId="{DCFAB858-2CA8-431A-9774-FF2E781BB19B}" type="presParOf" srcId="{13CCC80F-B520-4258-A6EF-99B41847EEF4}" destId="{70050F5B-9ED3-401A-B8BD-22D826604702}" srcOrd="5" destOrd="0" presId="urn:microsoft.com/office/officeart/2005/8/layout/hProcess9"/>
    <dgm:cxn modelId="{8548E92A-A993-40F9-B927-9082E95326DD}" type="presParOf" srcId="{13CCC80F-B520-4258-A6EF-99B41847EEF4}" destId="{B646C24B-AD40-44D6-917B-037F58F566D7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DDD0404-AB13-4321-AD70-10A83FC251F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Cyrl-RS"/>
        </a:p>
      </dgm:t>
    </dgm:pt>
    <dgm:pt modelId="{9C716F51-F135-4FE2-9719-9C100735FA3A}">
      <dgm:prSet phldrT="[Text]"/>
      <dgm:spPr/>
      <dgm:t>
        <a:bodyPr/>
        <a:lstStyle/>
        <a:p>
          <a:r>
            <a:rPr lang="sr-Cyrl-RS" dirty="0">
              <a:solidFill>
                <a:srgbClr val="00B0F0"/>
              </a:solidFill>
            </a:rPr>
            <a:t>Иновативност је императив компаније јер има за циљ да надјача конкуренцију</a:t>
          </a:r>
        </a:p>
      </dgm:t>
    </dgm:pt>
    <dgm:pt modelId="{9B22FA53-FAA5-421E-B932-4EF0262475F7}" type="parTrans" cxnId="{3E4FC25F-417E-4558-86EA-75A2AF0DE413}">
      <dgm:prSet/>
      <dgm:spPr/>
      <dgm:t>
        <a:bodyPr/>
        <a:lstStyle/>
        <a:p>
          <a:endParaRPr lang="sr-Cyrl-RS"/>
        </a:p>
      </dgm:t>
    </dgm:pt>
    <dgm:pt modelId="{0F7FA367-948F-420D-B035-3AC1AC2D6BD9}" type="sibTrans" cxnId="{3E4FC25F-417E-4558-86EA-75A2AF0DE413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sr-Cyrl-RS"/>
        </a:p>
      </dgm:t>
    </dgm:pt>
    <dgm:pt modelId="{E4F8A4D2-5EC1-42C7-9750-97E6622498AC}">
      <dgm:prSet phldrT="[Text]"/>
      <dgm:spPr/>
      <dgm:t>
        <a:bodyPr/>
        <a:lstStyle/>
        <a:p>
          <a:r>
            <a:rPr lang="sr-Cyrl-RS" dirty="0">
              <a:solidFill>
                <a:schemeClr val="tx1">
                  <a:lumMod val="75000"/>
                  <a:lumOff val="25000"/>
                </a:schemeClr>
              </a:solidFill>
            </a:rPr>
            <a:t>Дефиниши</a:t>
          </a:r>
          <a:r>
            <a:rPr lang="sr-Cyrl-RS" dirty="0"/>
            <a:t/>
          </a:r>
          <a:br>
            <a:rPr lang="sr-Cyrl-RS" dirty="0"/>
          </a:br>
          <a:endParaRPr lang="sr-Cyrl-RS" dirty="0"/>
        </a:p>
      </dgm:t>
    </dgm:pt>
    <dgm:pt modelId="{18E36240-6961-4772-A50C-E42603CF41BF}" type="parTrans" cxnId="{2813B65C-D8C2-41AE-AC89-7032B31B3F73}">
      <dgm:prSet/>
      <dgm:spPr/>
      <dgm:t>
        <a:bodyPr/>
        <a:lstStyle/>
        <a:p>
          <a:endParaRPr lang="sr-Cyrl-RS"/>
        </a:p>
      </dgm:t>
    </dgm:pt>
    <dgm:pt modelId="{77DBFA23-8CD4-4F55-9B4A-0BFD2788A1C2}" type="sibTrans" cxnId="{2813B65C-D8C2-41AE-AC89-7032B31B3F73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sr-Cyrl-RS"/>
        </a:p>
      </dgm:t>
    </dgm:pt>
    <dgm:pt modelId="{133B1E82-C947-4684-ACD4-588843ABF499}">
      <dgm:prSet phldrT="[Text]"/>
      <dgm:spPr/>
      <dgm:t>
        <a:bodyPr/>
        <a:lstStyle/>
        <a:p>
          <a:r>
            <a:rPr lang="sr-Cyrl-RS" dirty="0">
              <a:solidFill>
                <a:schemeClr val="tx1">
                  <a:lumMod val="75000"/>
                  <a:lumOff val="25000"/>
                </a:schemeClr>
              </a:solidFill>
            </a:rPr>
            <a:t>Замисли</a:t>
          </a:r>
        </a:p>
      </dgm:t>
    </dgm:pt>
    <dgm:pt modelId="{0A0EA271-A408-41A8-9F5D-3CC232E995D0}" type="parTrans" cxnId="{DBAA1226-CE5E-4650-87CC-08E5B7B93035}">
      <dgm:prSet/>
      <dgm:spPr/>
      <dgm:t>
        <a:bodyPr/>
        <a:lstStyle/>
        <a:p>
          <a:endParaRPr lang="sr-Cyrl-RS"/>
        </a:p>
      </dgm:t>
    </dgm:pt>
    <dgm:pt modelId="{664FB047-7BB6-47E1-9B10-AA2DC9C35F46}" type="sibTrans" cxnId="{DBAA1226-CE5E-4650-87CC-08E5B7B93035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sr-Cyrl-RS"/>
        </a:p>
      </dgm:t>
    </dgm:pt>
    <dgm:pt modelId="{496B025D-0076-44AC-AAF2-858893763AD8}">
      <dgm:prSet phldrT="[Text]"/>
      <dgm:spPr/>
      <dgm:t>
        <a:bodyPr/>
        <a:lstStyle/>
        <a:p>
          <a:r>
            <a:rPr lang="sr-Cyrl-RS" dirty="0">
              <a:solidFill>
                <a:schemeClr val="tx1">
                  <a:lumMod val="75000"/>
                  <a:lumOff val="25000"/>
                </a:schemeClr>
              </a:solidFill>
            </a:rPr>
            <a:t>Испланирај и уради</a:t>
          </a:r>
        </a:p>
        <a:p>
          <a:r>
            <a:rPr lang="sr-Cyrl-RS" dirty="0">
              <a:solidFill>
                <a:schemeClr val="tx1">
                  <a:lumMod val="75000"/>
                  <a:lumOff val="25000"/>
                </a:schemeClr>
              </a:solidFill>
            </a:rPr>
            <a:t>Саосећање</a:t>
          </a:r>
        </a:p>
      </dgm:t>
    </dgm:pt>
    <dgm:pt modelId="{3B2DFBA7-E103-4E66-81D8-83566B4E043F}" type="parTrans" cxnId="{2A1F262E-5F4F-497C-A026-668DAFC328C3}">
      <dgm:prSet/>
      <dgm:spPr/>
      <dgm:t>
        <a:bodyPr/>
        <a:lstStyle/>
        <a:p>
          <a:endParaRPr lang="sr-Cyrl-RS"/>
        </a:p>
      </dgm:t>
    </dgm:pt>
    <dgm:pt modelId="{1DAE5921-2B2D-45FA-B65E-457DAD308EA9}" type="sibTrans" cxnId="{2A1F262E-5F4F-497C-A026-668DAFC328C3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sr-Cyrl-RS"/>
        </a:p>
      </dgm:t>
    </dgm:pt>
    <dgm:pt modelId="{39C52167-75AA-4B02-8349-A40B903D1466}" type="pres">
      <dgm:prSet presAssocID="{BDDD0404-AB13-4321-AD70-10A83FC251F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sr-Cyrl-RS"/>
        </a:p>
      </dgm:t>
    </dgm:pt>
    <dgm:pt modelId="{E54532CA-2841-45E8-8057-B079EB62B99B}" type="pres">
      <dgm:prSet presAssocID="{BDDD0404-AB13-4321-AD70-10A83FC251F9}" presName="Name1" presStyleCnt="0"/>
      <dgm:spPr/>
    </dgm:pt>
    <dgm:pt modelId="{4AF1DA26-7EE6-407A-87F5-26F7FED16F78}" type="pres">
      <dgm:prSet presAssocID="{0F7FA367-948F-420D-B035-3AC1AC2D6BD9}" presName="picture_1" presStyleCnt="0"/>
      <dgm:spPr/>
    </dgm:pt>
    <dgm:pt modelId="{D9036450-872B-4271-891F-789D9CD3DBE0}" type="pres">
      <dgm:prSet presAssocID="{0F7FA367-948F-420D-B035-3AC1AC2D6BD9}" presName="pictureRepeatNode" presStyleLbl="alignImgPlace1" presStyleIdx="0" presStyleCnt="4"/>
      <dgm:spPr/>
      <dgm:t>
        <a:bodyPr/>
        <a:lstStyle/>
        <a:p>
          <a:endParaRPr lang="sr-Cyrl-RS"/>
        </a:p>
      </dgm:t>
    </dgm:pt>
    <dgm:pt modelId="{79F0D769-739A-493E-A41B-CE715E10B1A7}" type="pres">
      <dgm:prSet presAssocID="{9C716F51-F135-4FE2-9719-9C100735FA3A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40A32857-D83C-4F91-AECE-9F6982B16747}" type="pres">
      <dgm:prSet presAssocID="{77DBFA23-8CD4-4F55-9B4A-0BFD2788A1C2}" presName="picture_2" presStyleCnt="0"/>
      <dgm:spPr/>
    </dgm:pt>
    <dgm:pt modelId="{7AD3B0F5-DAD5-43DE-B45B-D08D7642C01F}" type="pres">
      <dgm:prSet presAssocID="{77DBFA23-8CD4-4F55-9B4A-0BFD2788A1C2}" presName="pictureRepeatNode" presStyleLbl="alignImgPlace1" presStyleIdx="1" presStyleCnt="4"/>
      <dgm:spPr/>
      <dgm:t>
        <a:bodyPr/>
        <a:lstStyle/>
        <a:p>
          <a:endParaRPr lang="sr-Cyrl-RS"/>
        </a:p>
      </dgm:t>
    </dgm:pt>
    <dgm:pt modelId="{FBACA179-0C9F-4E09-A5E2-08C164FBF9F0}" type="pres">
      <dgm:prSet presAssocID="{E4F8A4D2-5EC1-42C7-9750-97E6622498AC}" presName="line_2" presStyleLbl="parChTrans1D1" presStyleIdx="0" presStyleCnt="3"/>
      <dgm:spPr/>
    </dgm:pt>
    <dgm:pt modelId="{DFC474F5-1D58-4605-8366-4A2EF0870C86}" type="pres">
      <dgm:prSet presAssocID="{E4F8A4D2-5EC1-42C7-9750-97E6622498AC}" presName="textparent_2" presStyleLbl="node1" presStyleIdx="0" presStyleCnt="0"/>
      <dgm:spPr/>
    </dgm:pt>
    <dgm:pt modelId="{4B0B8E0C-87E9-4BF3-993D-F40093181CF9}" type="pres">
      <dgm:prSet presAssocID="{E4F8A4D2-5EC1-42C7-9750-97E6622498AC}" presName="text_2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DEC3360C-93DC-41C9-9E22-6911BA7FE156}" type="pres">
      <dgm:prSet presAssocID="{664FB047-7BB6-47E1-9B10-AA2DC9C35F46}" presName="picture_3" presStyleCnt="0"/>
      <dgm:spPr/>
    </dgm:pt>
    <dgm:pt modelId="{F76E54F7-7754-4F4B-91C9-7B838EF374C5}" type="pres">
      <dgm:prSet presAssocID="{664FB047-7BB6-47E1-9B10-AA2DC9C35F46}" presName="pictureRepeatNode" presStyleLbl="alignImgPlace1" presStyleIdx="2" presStyleCnt="4"/>
      <dgm:spPr/>
      <dgm:t>
        <a:bodyPr/>
        <a:lstStyle/>
        <a:p>
          <a:endParaRPr lang="sr-Cyrl-RS"/>
        </a:p>
      </dgm:t>
    </dgm:pt>
    <dgm:pt modelId="{8F65C50D-265C-4D75-8F61-20BD1088FA10}" type="pres">
      <dgm:prSet presAssocID="{133B1E82-C947-4684-ACD4-588843ABF499}" presName="line_3" presStyleLbl="parChTrans1D1" presStyleIdx="1" presStyleCnt="3"/>
      <dgm:spPr/>
    </dgm:pt>
    <dgm:pt modelId="{8A8C15C2-015F-4354-989B-17697C5235F1}" type="pres">
      <dgm:prSet presAssocID="{133B1E82-C947-4684-ACD4-588843ABF499}" presName="textparent_3" presStyleLbl="node1" presStyleIdx="0" presStyleCnt="0"/>
      <dgm:spPr/>
    </dgm:pt>
    <dgm:pt modelId="{F298A475-9408-4B97-B0B7-5E2AE78282ED}" type="pres">
      <dgm:prSet presAssocID="{133B1E82-C947-4684-ACD4-588843ABF499}" presName="text_3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2AF9C0C4-3B8C-4F32-9071-FC1600795BDA}" type="pres">
      <dgm:prSet presAssocID="{1DAE5921-2B2D-45FA-B65E-457DAD308EA9}" presName="picture_4" presStyleCnt="0"/>
      <dgm:spPr/>
    </dgm:pt>
    <dgm:pt modelId="{94786E1F-AB6A-4088-9005-DFB54DC468C4}" type="pres">
      <dgm:prSet presAssocID="{1DAE5921-2B2D-45FA-B65E-457DAD308EA9}" presName="pictureRepeatNode" presStyleLbl="alignImgPlace1" presStyleIdx="3" presStyleCnt="4"/>
      <dgm:spPr/>
      <dgm:t>
        <a:bodyPr/>
        <a:lstStyle/>
        <a:p>
          <a:endParaRPr lang="sr-Cyrl-RS"/>
        </a:p>
      </dgm:t>
    </dgm:pt>
    <dgm:pt modelId="{29932853-ACE7-409A-97C9-64C17BD0598B}" type="pres">
      <dgm:prSet presAssocID="{496B025D-0076-44AC-AAF2-858893763AD8}" presName="line_4" presStyleLbl="parChTrans1D1" presStyleIdx="2" presStyleCnt="3"/>
      <dgm:spPr/>
    </dgm:pt>
    <dgm:pt modelId="{B3E7A84B-618E-4D2B-A2DA-3CA7CA011E1A}" type="pres">
      <dgm:prSet presAssocID="{496B025D-0076-44AC-AAF2-858893763AD8}" presName="textparent_4" presStyleLbl="node1" presStyleIdx="0" presStyleCnt="0"/>
      <dgm:spPr/>
    </dgm:pt>
    <dgm:pt modelId="{7ECF60FD-6FED-41CF-9846-2786CE8DF7DC}" type="pres">
      <dgm:prSet presAssocID="{496B025D-0076-44AC-AAF2-858893763AD8}" presName="text_4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</dgm:ptLst>
  <dgm:cxnLst>
    <dgm:cxn modelId="{3E4FC25F-417E-4558-86EA-75A2AF0DE413}" srcId="{BDDD0404-AB13-4321-AD70-10A83FC251F9}" destId="{9C716F51-F135-4FE2-9719-9C100735FA3A}" srcOrd="0" destOrd="0" parTransId="{9B22FA53-FAA5-421E-B932-4EF0262475F7}" sibTransId="{0F7FA367-948F-420D-B035-3AC1AC2D6BD9}"/>
    <dgm:cxn modelId="{2813B65C-D8C2-41AE-AC89-7032B31B3F73}" srcId="{BDDD0404-AB13-4321-AD70-10A83FC251F9}" destId="{E4F8A4D2-5EC1-42C7-9750-97E6622498AC}" srcOrd="1" destOrd="0" parTransId="{18E36240-6961-4772-A50C-E42603CF41BF}" sibTransId="{77DBFA23-8CD4-4F55-9B4A-0BFD2788A1C2}"/>
    <dgm:cxn modelId="{E261BF7E-7A9B-4DC1-9237-F863666212C5}" type="presOf" srcId="{77DBFA23-8CD4-4F55-9B4A-0BFD2788A1C2}" destId="{7AD3B0F5-DAD5-43DE-B45B-D08D7642C01F}" srcOrd="0" destOrd="0" presId="urn:microsoft.com/office/officeart/2008/layout/CircularPictureCallout"/>
    <dgm:cxn modelId="{7D112DFA-BD37-45B5-954A-C59CE838CCFB}" type="presOf" srcId="{664FB047-7BB6-47E1-9B10-AA2DC9C35F46}" destId="{F76E54F7-7754-4F4B-91C9-7B838EF374C5}" srcOrd="0" destOrd="0" presId="urn:microsoft.com/office/officeart/2008/layout/CircularPictureCallout"/>
    <dgm:cxn modelId="{DBAA1226-CE5E-4650-87CC-08E5B7B93035}" srcId="{BDDD0404-AB13-4321-AD70-10A83FC251F9}" destId="{133B1E82-C947-4684-ACD4-588843ABF499}" srcOrd="2" destOrd="0" parTransId="{0A0EA271-A408-41A8-9F5D-3CC232E995D0}" sibTransId="{664FB047-7BB6-47E1-9B10-AA2DC9C35F46}"/>
    <dgm:cxn modelId="{290E3A35-8928-455B-A943-AF26173F9E78}" type="presOf" srcId="{E4F8A4D2-5EC1-42C7-9750-97E6622498AC}" destId="{4B0B8E0C-87E9-4BF3-993D-F40093181CF9}" srcOrd="0" destOrd="0" presId="urn:microsoft.com/office/officeart/2008/layout/CircularPictureCallout"/>
    <dgm:cxn modelId="{BAD81779-938C-419B-BE59-32B3585D1B90}" type="presOf" srcId="{9C716F51-F135-4FE2-9719-9C100735FA3A}" destId="{79F0D769-739A-493E-A41B-CE715E10B1A7}" srcOrd="0" destOrd="0" presId="urn:microsoft.com/office/officeart/2008/layout/CircularPictureCallout"/>
    <dgm:cxn modelId="{708E3BA1-6292-447B-A10F-37AA64F6D92E}" type="presOf" srcId="{496B025D-0076-44AC-AAF2-858893763AD8}" destId="{7ECF60FD-6FED-41CF-9846-2786CE8DF7DC}" srcOrd="0" destOrd="0" presId="urn:microsoft.com/office/officeart/2008/layout/CircularPictureCallout"/>
    <dgm:cxn modelId="{2A1F262E-5F4F-497C-A026-668DAFC328C3}" srcId="{BDDD0404-AB13-4321-AD70-10A83FC251F9}" destId="{496B025D-0076-44AC-AAF2-858893763AD8}" srcOrd="3" destOrd="0" parTransId="{3B2DFBA7-E103-4E66-81D8-83566B4E043F}" sibTransId="{1DAE5921-2B2D-45FA-B65E-457DAD308EA9}"/>
    <dgm:cxn modelId="{82873753-6215-446E-900D-5B5F0D9E4CB2}" type="presOf" srcId="{0F7FA367-948F-420D-B035-3AC1AC2D6BD9}" destId="{D9036450-872B-4271-891F-789D9CD3DBE0}" srcOrd="0" destOrd="0" presId="urn:microsoft.com/office/officeart/2008/layout/CircularPictureCallout"/>
    <dgm:cxn modelId="{DDF2D60F-C5A4-48CA-8752-668A2DEAB766}" type="presOf" srcId="{133B1E82-C947-4684-ACD4-588843ABF499}" destId="{F298A475-9408-4B97-B0B7-5E2AE78282ED}" srcOrd="0" destOrd="0" presId="urn:microsoft.com/office/officeart/2008/layout/CircularPictureCallout"/>
    <dgm:cxn modelId="{A1B4BBCB-7977-453D-B6F2-AED7255839AB}" type="presOf" srcId="{BDDD0404-AB13-4321-AD70-10A83FC251F9}" destId="{39C52167-75AA-4B02-8349-A40B903D1466}" srcOrd="0" destOrd="0" presId="urn:microsoft.com/office/officeart/2008/layout/CircularPictureCallout"/>
    <dgm:cxn modelId="{3ED761D3-81CE-4F2C-964E-1952225C5A57}" type="presOf" srcId="{1DAE5921-2B2D-45FA-B65E-457DAD308EA9}" destId="{94786E1F-AB6A-4088-9005-DFB54DC468C4}" srcOrd="0" destOrd="0" presId="urn:microsoft.com/office/officeart/2008/layout/CircularPictureCallout"/>
    <dgm:cxn modelId="{345D39E4-833A-495E-92FA-9E83F4F343A2}" type="presParOf" srcId="{39C52167-75AA-4B02-8349-A40B903D1466}" destId="{E54532CA-2841-45E8-8057-B079EB62B99B}" srcOrd="0" destOrd="0" presId="urn:microsoft.com/office/officeart/2008/layout/CircularPictureCallout"/>
    <dgm:cxn modelId="{A54E075B-482A-45C1-9161-E8EC0306B4D1}" type="presParOf" srcId="{E54532CA-2841-45E8-8057-B079EB62B99B}" destId="{4AF1DA26-7EE6-407A-87F5-26F7FED16F78}" srcOrd="0" destOrd="0" presId="urn:microsoft.com/office/officeart/2008/layout/CircularPictureCallout"/>
    <dgm:cxn modelId="{B1A7B0EC-33A0-415A-A0B2-035188F4F484}" type="presParOf" srcId="{4AF1DA26-7EE6-407A-87F5-26F7FED16F78}" destId="{D9036450-872B-4271-891F-789D9CD3DBE0}" srcOrd="0" destOrd="0" presId="urn:microsoft.com/office/officeart/2008/layout/CircularPictureCallout"/>
    <dgm:cxn modelId="{7395D0DE-9B2F-4D5E-8A9C-112D97EC9D27}" type="presParOf" srcId="{E54532CA-2841-45E8-8057-B079EB62B99B}" destId="{79F0D769-739A-493E-A41B-CE715E10B1A7}" srcOrd="1" destOrd="0" presId="urn:microsoft.com/office/officeart/2008/layout/CircularPictureCallout"/>
    <dgm:cxn modelId="{F22354D0-3AF6-473C-B380-C66C176AA193}" type="presParOf" srcId="{E54532CA-2841-45E8-8057-B079EB62B99B}" destId="{40A32857-D83C-4F91-AECE-9F6982B16747}" srcOrd="2" destOrd="0" presId="urn:microsoft.com/office/officeart/2008/layout/CircularPictureCallout"/>
    <dgm:cxn modelId="{0EC60A4A-3037-446E-8CB1-9E9822E812FA}" type="presParOf" srcId="{40A32857-D83C-4F91-AECE-9F6982B16747}" destId="{7AD3B0F5-DAD5-43DE-B45B-D08D7642C01F}" srcOrd="0" destOrd="0" presId="urn:microsoft.com/office/officeart/2008/layout/CircularPictureCallout"/>
    <dgm:cxn modelId="{1D252BCE-6275-4400-A222-6B4CAC5E4214}" type="presParOf" srcId="{E54532CA-2841-45E8-8057-B079EB62B99B}" destId="{FBACA179-0C9F-4E09-A5E2-08C164FBF9F0}" srcOrd="3" destOrd="0" presId="urn:microsoft.com/office/officeart/2008/layout/CircularPictureCallout"/>
    <dgm:cxn modelId="{738B7F6D-74CA-4A04-9CD3-FDABFCAACB34}" type="presParOf" srcId="{E54532CA-2841-45E8-8057-B079EB62B99B}" destId="{DFC474F5-1D58-4605-8366-4A2EF0870C86}" srcOrd="4" destOrd="0" presId="urn:microsoft.com/office/officeart/2008/layout/CircularPictureCallout"/>
    <dgm:cxn modelId="{705ED8F3-89AA-45AA-801D-7639A36EF0D4}" type="presParOf" srcId="{DFC474F5-1D58-4605-8366-4A2EF0870C86}" destId="{4B0B8E0C-87E9-4BF3-993D-F40093181CF9}" srcOrd="0" destOrd="0" presId="urn:microsoft.com/office/officeart/2008/layout/CircularPictureCallout"/>
    <dgm:cxn modelId="{AA5F3EA3-96C7-4AFE-9106-0E753332E44C}" type="presParOf" srcId="{E54532CA-2841-45E8-8057-B079EB62B99B}" destId="{DEC3360C-93DC-41C9-9E22-6911BA7FE156}" srcOrd="5" destOrd="0" presId="urn:microsoft.com/office/officeart/2008/layout/CircularPictureCallout"/>
    <dgm:cxn modelId="{6FDC4871-CB6A-469D-86D4-7422698A5457}" type="presParOf" srcId="{DEC3360C-93DC-41C9-9E22-6911BA7FE156}" destId="{F76E54F7-7754-4F4B-91C9-7B838EF374C5}" srcOrd="0" destOrd="0" presId="urn:microsoft.com/office/officeart/2008/layout/CircularPictureCallout"/>
    <dgm:cxn modelId="{7FEFFF72-0E66-430C-832A-57FB930999B1}" type="presParOf" srcId="{E54532CA-2841-45E8-8057-B079EB62B99B}" destId="{8F65C50D-265C-4D75-8F61-20BD1088FA10}" srcOrd="6" destOrd="0" presId="urn:microsoft.com/office/officeart/2008/layout/CircularPictureCallout"/>
    <dgm:cxn modelId="{98C91F7D-03A5-4B30-9E3B-F20D728D98DD}" type="presParOf" srcId="{E54532CA-2841-45E8-8057-B079EB62B99B}" destId="{8A8C15C2-015F-4354-989B-17697C5235F1}" srcOrd="7" destOrd="0" presId="urn:microsoft.com/office/officeart/2008/layout/CircularPictureCallout"/>
    <dgm:cxn modelId="{19C442A6-2945-46DD-A9DC-A0FCDBF61D7B}" type="presParOf" srcId="{8A8C15C2-015F-4354-989B-17697C5235F1}" destId="{F298A475-9408-4B97-B0B7-5E2AE78282ED}" srcOrd="0" destOrd="0" presId="urn:microsoft.com/office/officeart/2008/layout/CircularPictureCallout"/>
    <dgm:cxn modelId="{1F4C0F6C-9D9B-4137-B620-C67FE89BC3A5}" type="presParOf" srcId="{E54532CA-2841-45E8-8057-B079EB62B99B}" destId="{2AF9C0C4-3B8C-4F32-9071-FC1600795BDA}" srcOrd="8" destOrd="0" presId="urn:microsoft.com/office/officeart/2008/layout/CircularPictureCallout"/>
    <dgm:cxn modelId="{433BDE92-2AF3-42BC-B61B-DFB9FEB51237}" type="presParOf" srcId="{2AF9C0C4-3B8C-4F32-9071-FC1600795BDA}" destId="{94786E1F-AB6A-4088-9005-DFB54DC468C4}" srcOrd="0" destOrd="0" presId="urn:microsoft.com/office/officeart/2008/layout/CircularPictureCallout"/>
    <dgm:cxn modelId="{368108BA-2B24-4876-BFD1-1DCE63D30AD6}" type="presParOf" srcId="{E54532CA-2841-45E8-8057-B079EB62B99B}" destId="{29932853-ACE7-409A-97C9-64C17BD0598B}" srcOrd="9" destOrd="0" presId="urn:microsoft.com/office/officeart/2008/layout/CircularPictureCallout"/>
    <dgm:cxn modelId="{E2908CAD-5568-471A-876D-B0483ECFE07E}" type="presParOf" srcId="{E54532CA-2841-45E8-8057-B079EB62B99B}" destId="{B3E7A84B-618E-4D2B-A2DA-3CA7CA011E1A}" srcOrd="10" destOrd="0" presId="urn:microsoft.com/office/officeart/2008/layout/CircularPictureCallout"/>
    <dgm:cxn modelId="{BC85A7F3-16A4-4FAB-9247-E5F815A6C3C2}" type="presParOf" srcId="{B3E7A84B-618E-4D2B-A2DA-3CA7CA011E1A}" destId="{7ECF60FD-6FED-41CF-9846-2786CE8DF7DC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D9485F-AF6D-4062-AEE8-352DFFC9EF7C}" type="datetimeFigureOut">
              <a:rPr lang="sr-Latn-RS" smtClean="0"/>
              <a:t>16.12.2020.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83ED3-524F-4521-A8E9-98A2B38C804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9978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83ED3-524F-4521-A8E9-98A2B38C804B}" type="slidenum">
              <a:rPr lang="sr-Latn-RS" smtClean="0"/>
              <a:t>3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66197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83ED3-524F-4521-A8E9-98A2B38C804B}" type="slidenum">
              <a:rPr lang="sr-Latn-RS" smtClean="0"/>
              <a:t>53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99069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83ED3-524F-4521-A8E9-98A2B38C804B}" type="slidenum">
              <a:rPr lang="sr-Latn-RS" smtClean="0"/>
              <a:t>69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72756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1277F6-E017-49BD-BD7A-4BD6066EAB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A4790B-94C7-4873-A81D-2662A94B0FA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7F6-E017-49BD-BD7A-4BD6066EAB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4790B-94C7-4873-A81D-2662A94B0F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7F6-E017-49BD-BD7A-4BD6066EAB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AA4790B-94C7-4873-A81D-2662A94B0F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7F6-E017-49BD-BD7A-4BD6066EAB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4790B-94C7-4873-A81D-2662A94B0FA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21277F6-E017-49BD-BD7A-4BD6066EAB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AA4790B-94C7-4873-A81D-2662A94B0FA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7F6-E017-49BD-BD7A-4BD6066EAB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4790B-94C7-4873-A81D-2662A94B0F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7F6-E017-49BD-BD7A-4BD6066EAB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4790B-94C7-4873-A81D-2662A94B0FA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7F6-E017-49BD-BD7A-4BD6066EAB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4790B-94C7-4873-A81D-2662A94B0F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7F6-E017-49BD-BD7A-4BD6066EAB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4790B-94C7-4873-A81D-2662A94B0F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7F6-E017-49BD-BD7A-4BD6066EAB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A4790B-94C7-4873-A81D-2662A94B0FA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7F6-E017-49BD-BD7A-4BD6066EAB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4790B-94C7-4873-A81D-2662A94B0FA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221277F6-E017-49BD-BD7A-4BD6066EAB5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8AA4790B-94C7-4873-A81D-2662A94B0FA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ocsity.com/sr/komercijalna-banka-upravljanje-ljudskim-resursima/4437735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klix.ba/biznis/privreda/sta-znaci-i-koliko-bi-trajalo-formiranje-holdinga-javnih-komunalnih-preduzeca-u-sarajevu/200910051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ilijatrbovic.wordpress.com/2011/03/09/break-even-analiza-i-prelomna-tacka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www.iconsult.rs/sistemi_upravljanja_osnove.php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profitiraj.hr/sedam-vjestina-koje-ce-trebati-menadzer-2025-godine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hraja.ca/bih-diploma-bez-ijednog-polozenog-ispita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b.hr/novosti/2019/isplata-nagrade-za-radne-rezultate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kvarner.info/sadrzaj/seminar--nagradivanje--razvoj-i-motivacija-zaposlenika/11630_10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mbudsman.co.me/docs/Evropska_socijalna_povelja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rbijadanas.com/clanak/najvece-misli-univerzalnog-genija-nije-mi-zao-sto-su-krali-moje-ideje-vec-sto-nisu-imali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demostat.rs/sr/vesti/analize/ko-koliko-zaraduje-u-evropi/415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koving.com/zaposlenje-u-kovingu/" TargetMode="External"/><Relationship Id="rId2" Type="http://schemas.openxmlformats.org/officeDocument/2006/relationships/hyperlink" Target="https://studenti.rs/skripte/citat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hyperlink" Target="https://www.womeninadria.com/kako-postaviti-sustav-nagradivanja-u-maloj-tvrtci/" TargetMode="Externa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hyperlink" Target="https://www.slideshare.net/virtualbic/2-kreativnost-i-inovacije" TargetMode="Externa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mtt.gov.rs/download/KUPOVNA%20MOC%20-februar%202020.pdf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eanpng.com/png-think-outside-the-box-thought-creativity-out-of-th-5695199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uters.com/article/us-deutsche-post-drones-idUSKCN0HJ1ED20140924" TargetMode="External"/><Relationship Id="rId4" Type="http://schemas.openxmlformats.org/officeDocument/2006/relationships/hyperlink" Target="https://www.post.ch/en/about-us/innovation/innovations-in-development/drones" TargetMode="Externa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10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hyperlink" Target="https://www.caradvice.com.au/287712/renault-kangoo-z-e-electric-vans-join-australia-post-fleet-in-12-month-trial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eu-projekti.rs/tag/finansiranje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tt.gov.rs/download/KUPOVNA%20MOC%20-februar%202020.pdf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post.ch/en/about-us/innovation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enatalnitest.me/procedura-harmony-ginekolog.html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enatalnitest.me/procedura-harmony-ginekolog.html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curitysee.com/2019/04/implementacija-procedura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u.ba/indexphp/hocupriliku/neuralegion-mostar-zaposljava-grafickog-dizajnera/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s://lepaisrecna.rs/Porodica/Psihologija/a16957/Najbogatiji-covek-sveta-Endrju-Karnegi-o-uspehu-i-radosti-10-citata-o-trudu-motivaciji-i-brigama.html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mduls.gov.rs/saopstenja/zastititi-i-one-koji-stite-zakon/?script=lat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dreads.com/quotes/161001-dugotrajno-robovanje-i-rdjava-uprava-mogu-toliko-zbuniti-i-unakaziti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csity.com/sr/komercijalna-banka-upravljanje-ljudskim-resursima/4437735/" TargetMode="Externa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csity.com/sr/komercijalna-banka-upravljanje-ljudskim-resursima/4437735/" TargetMode="Externa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sr-Cyrl-RS" dirty="0"/>
          </a:p>
          <a:p>
            <a:r>
              <a:rPr lang="sr-Cyrl-RS" dirty="0"/>
              <a:t>Удружени запослени</a:t>
            </a:r>
          </a:p>
          <a:p>
            <a:endParaRPr lang="sr-Cyrl-R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3104232"/>
          </a:xfrm>
        </p:spPr>
        <p:txBody>
          <a:bodyPr>
            <a:normAutofit fontScale="90000"/>
          </a:bodyPr>
          <a:lstStyle/>
          <a:p>
            <a:r>
              <a:rPr lang="sr-Cyrl-RS" dirty="0"/>
              <a:t>УНАПРЕЂЕЊЕ ЗАПОСЛЕНИХ И </a:t>
            </a:r>
            <a:r>
              <a:rPr lang="sr-Cyrl-RS" dirty="0" smtClean="0"/>
              <a:t>јавног ПРЕДУЗЕЋА </a:t>
            </a:r>
            <a:r>
              <a:rPr lang="sr-Cyrl-RS" dirty="0"/>
              <a:t>ПОШТА СРБИЈЕ</a:t>
            </a:r>
            <a:br>
              <a:rPr lang="sr-Cyrl-RS" dirty="0"/>
            </a:br>
            <a:r>
              <a:rPr lang="sr-Cyrl-R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556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4731810"/>
              </p:ext>
            </p:extLst>
          </p:nvPr>
        </p:nvGraphicFramePr>
        <p:xfrm>
          <a:off x="179512" y="1772816"/>
          <a:ext cx="8784976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(I) </a:t>
            </a:r>
            <a:r>
              <a:rPr lang="sr-Cyrl-RS" dirty="0"/>
              <a:t>Просек плата у свим јавним предузећима </a:t>
            </a:r>
          </a:p>
        </p:txBody>
      </p:sp>
    </p:spTree>
    <p:extLst>
      <p:ext uri="{BB962C8B-B14F-4D97-AF65-F5344CB8AC3E}">
        <p14:creationId xmlns:p14="http://schemas.microsoft.com/office/powerpoint/2010/main" val="2181407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5259388"/>
              </p:ext>
            </p:extLst>
          </p:nvPr>
        </p:nvGraphicFramePr>
        <p:xfrm>
          <a:off x="381000" y="1700808"/>
          <a:ext cx="8407400" cy="4450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037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037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endParaRPr lang="sr-Cyrl-RS" sz="2000" b="0" u="none" strike="noStrike" dirty="0">
                        <a:effectLst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000" b="0" u="none" strike="noStrike">
                          <a:effectLst/>
                        </a:rPr>
                        <a:t>РСД</a:t>
                      </a:r>
                      <a:endParaRPr lang="sr-Cyrl-R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000" b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Коридори Србије </a:t>
                      </a:r>
                      <a:endParaRPr lang="sr-Cyrl-RS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000" b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129.473</a:t>
                      </a:r>
                      <a:endParaRPr lang="sr-Cyrl-RS" sz="2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000" b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Транснафта</a:t>
                      </a:r>
                      <a:endParaRPr lang="sr-Cyrl-RS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000" b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88.765</a:t>
                      </a:r>
                      <a:endParaRPr lang="sr-Cyrl-RS" sz="2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000" b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ЕПС</a:t>
                      </a:r>
                      <a:endParaRPr lang="sr-Cyrl-RS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000" b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84.205</a:t>
                      </a:r>
                      <a:endParaRPr lang="sr-Cyrl-RS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000" b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Југоимпорт </a:t>
                      </a:r>
                      <a:endParaRPr lang="sr-Cyrl-RS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000" b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80.534</a:t>
                      </a:r>
                      <a:endParaRPr lang="sr-Cyrl-RS" sz="2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000" b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Електромрежа Србије</a:t>
                      </a:r>
                      <a:endParaRPr lang="sr-Cyrl-RS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000" b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75.346</a:t>
                      </a:r>
                      <a:endParaRPr lang="sr-Cyrl-RS" sz="2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000" b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Србијаводе</a:t>
                      </a:r>
                      <a:endParaRPr lang="sr-Cyrl-RS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000" b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72.896</a:t>
                      </a:r>
                      <a:endParaRPr lang="sr-Cyrl-RS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000" b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Нуклеарни објекти Србије</a:t>
                      </a:r>
                      <a:endParaRPr lang="sr-Cyrl-RS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000" b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69.140</a:t>
                      </a:r>
                      <a:endParaRPr lang="sr-Cyrl-RS" sz="2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000" b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Путеви Србије</a:t>
                      </a:r>
                      <a:endParaRPr lang="sr-Cyrl-RS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000" b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57.184</a:t>
                      </a:r>
                      <a:endParaRPr lang="sr-Cyrl-RS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000" b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Србијашуме</a:t>
                      </a:r>
                      <a:endParaRPr lang="sr-Cyrl-RS" sz="2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000" b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47.127</a:t>
                      </a:r>
                      <a:endParaRPr lang="sr-Cyrl-RS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000" b="0" u="none" strike="noStrike" dirty="0">
                          <a:solidFill>
                            <a:srgbClr val="FFC000"/>
                          </a:solidFill>
                          <a:effectLst/>
                        </a:rPr>
                        <a:t>Пошта Србије</a:t>
                      </a:r>
                      <a:endParaRPr lang="sr-Cyrl-RS" sz="2000" b="0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000" b="0" u="none" strike="noStrike" dirty="0">
                          <a:solidFill>
                            <a:srgbClr val="FFC000"/>
                          </a:solidFill>
                          <a:effectLst/>
                        </a:rPr>
                        <a:t>45.189</a:t>
                      </a:r>
                      <a:endParaRPr lang="sr-Cyrl-RS" sz="2000" b="0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 dirty="0">
                          <a:solidFill>
                            <a:srgbClr val="0070C0"/>
                          </a:solidFill>
                          <a:effectLst/>
                        </a:rPr>
                        <a:t>Просек плата у јавним предузећима</a:t>
                      </a:r>
                      <a:endParaRPr lang="ru-RU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000" b="0" u="none" strike="noStrike" dirty="0">
                          <a:solidFill>
                            <a:srgbClr val="0070C0"/>
                          </a:solidFill>
                          <a:effectLst/>
                        </a:rPr>
                        <a:t>74.985,90</a:t>
                      </a:r>
                      <a:endParaRPr lang="sr-Cyrl-RS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(I) </a:t>
            </a:r>
            <a:r>
              <a:rPr lang="sr-Cyrl-RS" dirty="0"/>
              <a:t>плате у јавним предузећима</a:t>
            </a:r>
          </a:p>
        </p:txBody>
      </p:sp>
      <p:sp>
        <p:nvSpPr>
          <p:cNvPr id="6" name="Rectangle 5"/>
          <p:cNvSpPr/>
          <p:nvPr/>
        </p:nvSpPr>
        <p:spPr>
          <a:xfrm>
            <a:off x="382194" y="6071644"/>
            <a:ext cx="85102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dirty="0"/>
          </a:p>
          <a:p>
            <a:r>
              <a:rPr lang="sr-Cyrl-RS" sz="1200" dirty="0">
                <a:solidFill>
                  <a:schemeClr val="accent2">
                    <a:lumMod val="50000"/>
                  </a:schemeClr>
                </a:solidFill>
              </a:rPr>
              <a:t>Извор: Блиц бизнис; </a:t>
            </a:r>
            <a:r>
              <a:rPr lang="sr-Latn-RS" sz="1200" dirty="0">
                <a:hlinkClick r:id="rId2"/>
              </a:rPr>
              <a:t>https://www.docsity.com/sr/komercijalna-banka-upravljanje-ljudskim-resursima/4437735/</a:t>
            </a:r>
            <a:endParaRPr lang="sr-Cyrl-RS" sz="1200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609664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(II) </a:t>
            </a:r>
            <a:r>
              <a:rPr lang="sr-Cyrl-RS" dirty="0"/>
              <a:t>контрола кадра на високим функцијама</a:t>
            </a:r>
            <a:endParaRPr lang="sr-Latn-R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9512" y="1556792"/>
            <a:ext cx="4824535" cy="5112567"/>
          </a:xfrm>
        </p:spPr>
        <p:txBody>
          <a:bodyPr>
            <a:normAutofit/>
          </a:bodyPr>
          <a:lstStyle/>
          <a:p>
            <a:endParaRPr lang="sr-Cyrl-RS" dirty="0"/>
          </a:p>
          <a:p>
            <a:r>
              <a:rPr lang="sr-Cyrl-RS" dirty="0"/>
              <a:t>Контрола постављања запослених</a:t>
            </a:r>
          </a:p>
          <a:p>
            <a:pPr marL="45720" indent="0">
              <a:buNone/>
            </a:pPr>
            <a:r>
              <a:rPr lang="sr-Cyrl-RS" dirty="0"/>
              <a:t>   на значајне функције који:</a:t>
            </a:r>
          </a:p>
          <a:p>
            <a:r>
              <a:rPr lang="sr-Cyrl-RS" dirty="0"/>
              <a:t>Доводе фирму до уништења </a:t>
            </a:r>
          </a:p>
          <a:p>
            <a:pPr marL="45720" indent="0">
              <a:buNone/>
            </a:pPr>
            <a:r>
              <a:rPr lang="sr-Cyrl-RS" dirty="0"/>
              <a:t>   јер немају потребно:</a:t>
            </a:r>
          </a:p>
          <a:p>
            <a:r>
              <a:rPr lang="sr-Cyrl-RS" dirty="0"/>
              <a:t>знање</a:t>
            </a:r>
          </a:p>
          <a:p>
            <a:r>
              <a:rPr lang="sr-Cyrl-RS" dirty="0"/>
              <a:t>способности</a:t>
            </a:r>
          </a:p>
          <a:p>
            <a:r>
              <a:rPr lang="sr-Cyrl-RS" dirty="0"/>
              <a:t>не могу да одговоре </a:t>
            </a:r>
          </a:p>
          <a:p>
            <a:r>
              <a:rPr lang="sr-Cyrl-RS" dirty="0"/>
              <a:t>на захтеве предузећа</a:t>
            </a:r>
          </a:p>
          <a:p>
            <a:pPr marL="45720" indent="0">
              <a:buNone/>
            </a:pPr>
            <a:endParaRPr lang="sr-Cyrl-RS" dirty="0"/>
          </a:p>
          <a:p>
            <a:r>
              <a:rPr lang="sr-Cyrl-RS" b="1" dirty="0"/>
              <a:t>Поставити квалитетан кадар</a:t>
            </a:r>
          </a:p>
          <a:p>
            <a:endParaRPr lang="sr-Cyrl-RS" sz="1200" dirty="0">
              <a:hlinkClick r:id="rId2"/>
            </a:endParaRPr>
          </a:p>
          <a:p>
            <a:endParaRPr lang="sr-Cyrl-RS" sz="1200" dirty="0">
              <a:hlinkClick r:id="rId2"/>
            </a:endParaRPr>
          </a:p>
          <a:p>
            <a:pPr marL="45720" indent="0">
              <a:buNone/>
            </a:pPr>
            <a:endParaRPr lang="sr-Cyrl-RS" sz="1200" dirty="0">
              <a:hlinkClick r:id="rId2"/>
            </a:endParaRPr>
          </a:p>
          <a:p>
            <a:pPr marL="45720" indent="0">
              <a:buNone/>
            </a:pPr>
            <a:endParaRPr lang="sr-Cyrl-RS" sz="1200" dirty="0">
              <a:hlinkClick r:id="rId2"/>
            </a:endParaRPr>
          </a:p>
          <a:p>
            <a:pPr marL="45720" indent="0">
              <a:buNone/>
            </a:pPr>
            <a:endParaRPr lang="sr-Cyrl-RS" sz="1200" dirty="0">
              <a:hlinkClick r:id="rId2"/>
            </a:endParaRPr>
          </a:p>
          <a:p>
            <a:endParaRPr lang="sr-Cyrl-RS" sz="1200" dirty="0">
              <a:hlinkClick r:id="rId2"/>
            </a:endParaRPr>
          </a:p>
          <a:p>
            <a:endParaRPr lang="sr-Cyrl-R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12976"/>
            <a:ext cx="381642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385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3" y="1719070"/>
            <a:ext cx="5688631" cy="4950290"/>
          </a:xfrm>
        </p:spPr>
        <p:txBody>
          <a:bodyPr>
            <a:normAutofit fontScale="92500" lnSpcReduction="10000"/>
          </a:bodyPr>
          <a:lstStyle/>
          <a:p>
            <a:endParaRPr lang="sr-Latn-RS" dirty="0"/>
          </a:p>
          <a:p>
            <a:r>
              <a:rPr lang="en-US" dirty="0" err="1"/>
              <a:t>која</a:t>
            </a:r>
            <a:r>
              <a:rPr lang="en-US" dirty="0"/>
              <a:t> </a:t>
            </a:r>
            <a:r>
              <a:rPr lang="en-US" dirty="0" err="1"/>
              <a:t>прати</a:t>
            </a:r>
            <a:r>
              <a:rPr lang="en-US" dirty="0"/>
              <a:t> </a:t>
            </a:r>
            <a:r>
              <a:rPr lang="en-US" dirty="0" err="1"/>
              <a:t>рад</a:t>
            </a:r>
            <a:r>
              <a:rPr lang="en-US" dirty="0"/>
              <a:t> </a:t>
            </a:r>
            <a:r>
              <a:rPr lang="en-US" dirty="0" err="1"/>
              <a:t>директора</a:t>
            </a:r>
            <a:r>
              <a:rPr lang="en-US" dirty="0"/>
              <a:t>,</a:t>
            </a:r>
            <a:endParaRPr lang="sr-Latn-RS" dirty="0"/>
          </a:p>
          <a:p>
            <a:r>
              <a:rPr lang="en-US" dirty="0"/>
              <a:t> </a:t>
            </a:r>
            <a:r>
              <a:rPr lang="en-US" dirty="0" err="1"/>
              <a:t>саветника</a:t>
            </a:r>
            <a:r>
              <a:rPr lang="en-US" dirty="0"/>
              <a:t> и </a:t>
            </a:r>
            <a:r>
              <a:rPr lang="sr-Cyrl-RS" dirty="0"/>
              <a:t>других</a:t>
            </a:r>
            <a:r>
              <a:rPr lang="sr-Latn-RS" dirty="0"/>
              <a:t> </a:t>
            </a:r>
            <a:r>
              <a:rPr lang="sr-Cyrl-RS" dirty="0"/>
              <a:t>на нижим функцијама без изузетка.</a:t>
            </a:r>
          </a:p>
          <a:p>
            <a:r>
              <a:rPr lang="sr-Cyrl-RS" b="1" dirty="0"/>
              <a:t>Г</a:t>
            </a:r>
            <a:r>
              <a:rPr lang="en-US" b="1" dirty="0" err="1" smtClean="0"/>
              <a:t>ласање</a:t>
            </a:r>
            <a:r>
              <a:rPr lang="en-US" b="1" dirty="0" smtClean="0"/>
              <a:t> </a:t>
            </a:r>
            <a:r>
              <a:rPr lang="sr-Cyrl-RS" b="1" dirty="0"/>
              <a:t>за избор и реизбор </a:t>
            </a:r>
            <a:r>
              <a:rPr lang="en-US" b="1" dirty="0" err="1"/>
              <a:t>путем</a:t>
            </a:r>
            <a:r>
              <a:rPr lang="en-US" b="1" dirty="0"/>
              <a:t> </a:t>
            </a:r>
            <a:r>
              <a:rPr lang="en-US" b="1" dirty="0" err="1"/>
              <a:t>пример</a:t>
            </a:r>
            <a:r>
              <a:rPr lang="en-US" b="1" dirty="0"/>
              <a:t> </a:t>
            </a:r>
            <a:r>
              <a:rPr lang="sr-Latn-RS" b="1" i="1" dirty="0"/>
              <a:t>online</a:t>
            </a:r>
            <a:r>
              <a:rPr lang="en-US" b="1" dirty="0"/>
              <a:t> </a:t>
            </a:r>
            <a:r>
              <a:rPr lang="en-US" b="1" dirty="0" err="1"/>
              <a:t>програма</a:t>
            </a:r>
            <a:r>
              <a:rPr lang="en-US" b="1" dirty="0"/>
              <a:t> </a:t>
            </a:r>
            <a:r>
              <a:rPr lang="en-US" b="1" dirty="0" err="1"/>
              <a:t>или</a:t>
            </a:r>
            <a:r>
              <a:rPr lang="en-US" b="1" dirty="0"/>
              <a:t> </a:t>
            </a:r>
            <a:r>
              <a:rPr lang="en-US" b="1" dirty="0" err="1"/>
              <a:t>на</a:t>
            </a:r>
            <a:r>
              <a:rPr lang="en-US" b="1" dirty="0"/>
              <a:t> </a:t>
            </a:r>
            <a:r>
              <a:rPr lang="en-US" b="1" dirty="0" err="1"/>
              <a:t>традиционалан</a:t>
            </a:r>
            <a:r>
              <a:rPr lang="en-US" b="1" dirty="0"/>
              <a:t> </a:t>
            </a:r>
            <a:r>
              <a:rPr lang="en-US" b="1" dirty="0" err="1"/>
              <a:t>начин</a:t>
            </a:r>
            <a:r>
              <a:rPr lang="sr-Cyrl-RS" b="1" dirty="0"/>
              <a:t>,</a:t>
            </a:r>
          </a:p>
          <a:p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кандидата</a:t>
            </a:r>
            <a:r>
              <a:rPr lang="en-US" dirty="0"/>
              <a:t> </a:t>
            </a:r>
            <a:r>
              <a:rPr lang="en-US" dirty="0" err="1"/>
              <a:t>који</a:t>
            </a:r>
            <a:r>
              <a:rPr lang="en-US" dirty="0"/>
              <a:t> </a:t>
            </a:r>
            <a:r>
              <a:rPr lang="en-US" dirty="0" err="1"/>
              <a:t>треба</a:t>
            </a:r>
            <a:r>
              <a:rPr lang="en-US" dirty="0"/>
              <a:t> </a:t>
            </a:r>
            <a:r>
              <a:rPr lang="en-US" dirty="0" err="1"/>
              <a:t>да</a:t>
            </a:r>
            <a:r>
              <a:rPr lang="en-US" dirty="0"/>
              <a:t> </a:t>
            </a:r>
            <a:r>
              <a:rPr lang="en-US" dirty="0" err="1"/>
              <a:t>дође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фунцију</a:t>
            </a:r>
            <a:r>
              <a:rPr lang="sr-Cyrl-RS" dirty="0"/>
              <a:t>:</a:t>
            </a:r>
          </a:p>
          <a:p>
            <a:r>
              <a:rPr lang="en-US" dirty="0" err="1"/>
              <a:t>директора</a:t>
            </a:r>
            <a:endParaRPr lang="sr-Cyrl-RS" dirty="0"/>
          </a:p>
          <a:p>
            <a:r>
              <a:rPr lang="sr-Cyrl-RS" dirty="0"/>
              <a:t>извршног директора</a:t>
            </a:r>
          </a:p>
          <a:p>
            <a:r>
              <a:rPr lang="en-US" dirty="0" err="1"/>
              <a:t>руководиоца</a:t>
            </a:r>
            <a:endParaRPr lang="sr-Cyrl-RS" dirty="0"/>
          </a:p>
          <a:p>
            <a:r>
              <a:rPr lang="en-US" dirty="0" err="1"/>
              <a:t>члана</a:t>
            </a:r>
            <a:r>
              <a:rPr lang="en-US" dirty="0"/>
              <a:t> </a:t>
            </a:r>
            <a:r>
              <a:rPr lang="en-US" dirty="0" err="1"/>
              <a:t>надзорног</a:t>
            </a:r>
            <a:r>
              <a:rPr lang="en-US" dirty="0"/>
              <a:t> </a:t>
            </a:r>
            <a:r>
              <a:rPr lang="en-US" dirty="0" err="1"/>
              <a:t>одбора</a:t>
            </a:r>
            <a:r>
              <a:rPr lang="en-US" dirty="0"/>
              <a:t> </a:t>
            </a:r>
            <a:r>
              <a:rPr lang="en-US" dirty="0" err="1"/>
              <a:t>или</a:t>
            </a:r>
            <a:r>
              <a:rPr lang="en-US" dirty="0"/>
              <a:t> </a:t>
            </a:r>
            <a:r>
              <a:rPr lang="en-US" dirty="0" err="1"/>
              <a:t>председника</a:t>
            </a:r>
            <a:r>
              <a:rPr lang="en-US" dirty="0"/>
              <a:t> </a:t>
            </a:r>
            <a:r>
              <a:rPr lang="en-US" dirty="0" err="1"/>
              <a:t>одбора</a:t>
            </a:r>
            <a:r>
              <a:rPr lang="en-US" dirty="0"/>
              <a:t> и </a:t>
            </a:r>
            <a:r>
              <a:rPr lang="en-US" dirty="0" err="1"/>
              <a:t>слично</a:t>
            </a:r>
            <a:r>
              <a:rPr lang="sr-Cyrl-RS" dirty="0"/>
              <a:t>.</a:t>
            </a:r>
            <a:r>
              <a:rPr lang="en-US" dirty="0"/>
              <a:t> </a:t>
            </a:r>
            <a:endParaRPr lang="sr-Cyrl-RS" dirty="0"/>
          </a:p>
          <a:p>
            <a:r>
              <a:rPr lang="en-US" b="1" dirty="0"/>
              <a:t>у </a:t>
            </a:r>
            <a:r>
              <a:rPr lang="en-US" b="1" dirty="0" err="1"/>
              <a:t>свим</a:t>
            </a:r>
            <a:r>
              <a:rPr lang="en-US" b="1" dirty="0"/>
              <a:t> </a:t>
            </a:r>
            <a:r>
              <a:rPr lang="en-US" b="1" dirty="0" err="1"/>
              <a:t>организационим</a:t>
            </a:r>
            <a:r>
              <a:rPr lang="en-US" b="1" dirty="0"/>
              <a:t> </a:t>
            </a:r>
            <a:r>
              <a:rPr lang="en-US" b="1" dirty="0" err="1"/>
              <a:t>целинама</a:t>
            </a:r>
            <a:r>
              <a:rPr lang="en-US" b="1" dirty="0"/>
              <a:t> и </a:t>
            </a:r>
            <a:r>
              <a:rPr lang="en-US" b="1" dirty="0" err="1"/>
              <a:t>на</a:t>
            </a:r>
            <a:r>
              <a:rPr lang="en-US" b="1" dirty="0"/>
              <a:t> </a:t>
            </a:r>
            <a:r>
              <a:rPr lang="en-US" b="1" dirty="0" err="1"/>
              <a:t>свим</a:t>
            </a:r>
            <a:r>
              <a:rPr lang="en-US" b="1" dirty="0"/>
              <a:t> </a:t>
            </a:r>
            <a:r>
              <a:rPr lang="en-US" b="1" dirty="0" err="1"/>
              <a:t>нивоима</a:t>
            </a:r>
            <a:r>
              <a:rPr lang="en-US" b="1" dirty="0"/>
              <a:t>. </a:t>
            </a:r>
            <a:endParaRPr lang="sr-Latn-R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(II) </a:t>
            </a:r>
            <a:r>
              <a:rPr lang="sr-Cyrl-RS" dirty="0"/>
              <a:t>Потребно је </a:t>
            </a:r>
            <a:r>
              <a:rPr lang="en-US" dirty="0" err="1"/>
              <a:t>оформити</a:t>
            </a:r>
            <a:r>
              <a:rPr lang="en-US" dirty="0"/>
              <a:t> </a:t>
            </a:r>
            <a:r>
              <a:rPr lang="en-US" dirty="0" err="1"/>
              <a:t>посебну</a:t>
            </a:r>
            <a:r>
              <a:rPr lang="en-US" dirty="0"/>
              <a:t> </a:t>
            </a:r>
            <a:r>
              <a:rPr lang="en-US" dirty="0" err="1"/>
              <a:t>комисију</a:t>
            </a:r>
            <a:endParaRPr lang="sr-Latn-R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140968"/>
            <a:ext cx="2875037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279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719070"/>
            <a:ext cx="8784975" cy="4950290"/>
          </a:xfrm>
        </p:spPr>
        <p:txBody>
          <a:bodyPr>
            <a:normAutofit/>
          </a:bodyPr>
          <a:lstStyle/>
          <a:p>
            <a:r>
              <a:rPr lang="sr-Cyrl-RS" dirty="0"/>
              <a:t>запослени из предузећа (интерно/екстерно)  </a:t>
            </a:r>
            <a:endParaRPr lang="sr-Latn-RS" dirty="0"/>
          </a:p>
          <a:p>
            <a:r>
              <a:rPr lang="sr-Cyrl-RS" dirty="0"/>
              <a:t>изван предузећа - то могу бити професори са факултета, </a:t>
            </a:r>
          </a:p>
          <a:p>
            <a:r>
              <a:rPr lang="sr-Cyrl-RS" dirty="0"/>
              <a:t>стручне установе, </a:t>
            </a:r>
          </a:p>
          <a:p>
            <a:r>
              <a:rPr lang="sr-Cyrl-RS" dirty="0"/>
              <a:t>асоцијације итд. у држави и иностранству</a:t>
            </a:r>
            <a:r>
              <a:rPr lang="sr-Cyrl-RS" dirty="0" smtClean="0"/>
              <a:t>,</a:t>
            </a:r>
          </a:p>
          <a:p>
            <a:endParaRPr lang="sr-Cyrl-RS" dirty="0"/>
          </a:p>
          <a:p>
            <a:r>
              <a:rPr lang="sr-Cyrl-RS" dirty="0" smtClean="0"/>
              <a:t>који прате </a:t>
            </a:r>
            <a:r>
              <a:rPr lang="sr-Cyrl-RS" dirty="0"/>
              <a:t>конкурс за избор нових кандидата и реизбор старих ради поштеног одабира и </a:t>
            </a:r>
            <a:endParaRPr lang="sr-Latn-RS" dirty="0"/>
          </a:p>
          <a:p>
            <a:r>
              <a:rPr lang="sr-Cyrl-RS" dirty="0"/>
              <a:t>независно од запослених: </a:t>
            </a:r>
          </a:p>
          <a:p>
            <a:r>
              <a:rPr lang="sr-Cyrl-RS" dirty="0"/>
              <a:t>Одабрати кандидата гласањем комисије на основу извештаја о пословању организационе целине ради постављања на заслужену функцију. </a:t>
            </a:r>
          </a:p>
          <a:p>
            <a:r>
              <a:rPr lang="sr-Cyrl-RS" dirty="0"/>
              <a:t>На основу наведеног се може направити одабир квалитетног кадра. 	</a:t>
            </a:r>
          </a:p>
          <a:p>
            <a:endParaRPr lang="sr-Cyrl-RS" dirty="0"/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(II) </a:t>
            </a:r>
            <a:r>
              <a:rPr lang="sr-Cyrl-RS" dirty="0"/>
              <a:t>Независну комисију могу сачињавати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968566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7" cy="5040559"/>
          </a:xfrm>
        </p:spPr>
        <p:txBody>
          <a:bodyPr>
            <a:normAutofit/>
          </a:bodyPr>
          <a:lstStyle/>
          <a:p>
            <a:endParaRPr lang="sr-Cyrl-RS" dirty="0" smtClean="0"/>
          </a:p>
          <a:p>
            <a:r>
              <a:rPr lang="sr-Cyrl-RS" dirty="0" smtClean="0"/>
              <a:t>Непрофесионални у свом послу.</a:t>
            </a:r>
          </a:p>
          <a:p>
            <a:r>
              <a:rPr lang="ru-RU" dirty="0" smtClean="0"/>
              <a:t>Примитивни </a:t>
            </a:r>
            <a:r>
              <a:rPr lang="ru-RU" dirty="0"/>
              <a:t>су и вулгарни, полуобразовани и кад су </a:t>
            </a:r>
            <a:r>
              <a:rPr lang="ru-RU" dirty="0" smtClean="0"/>
              <a:t>на високим функцијама у пословодству </a:t>
            </a:r>
            <a:r>
              <a:rPr lang="ru-RU" dirty="0"/>
              <a:t>а </a:t>
            </a:r>
            <a:r>
              <a:rPr lang="ru-RU" dirty="0" smtClean="0"/>
              <a:t>нарочито </a:t>
            </a:r>
            <a:r>
              <a:rPr lang="ru-RU" dirty="0"/>
              <a:t>су непродуховљени, безбожни, </a:t>
            </a:r>
            <a:r>
              <a:rPr lang="ru-RU" dirty="0" smtClean="0"/>
              <a:t>набусити – </a:t>
            </a:r>
            <a:r>
              <a:rPr lang="ru-RU" dirty="0"/>
              <a:t>БОГА СЕ НЕ БОЈЕ, А НАРОДА СЕ НЕ </a:t>
            </a:r>
            <a:r>
              <a:rPr lang="ru-RU" dirty="0" smtClean="0"/>
              <a:t>СТИДЕ!</a:t>
            </a:r>
          </a:p>
          <a:p>
            <a:r>
              <a:rPr lang="sr-Cyrl-RS" dirty="0" smtClean="0"/>
              <a:t>не могу одолети привилиегијама функције, </a:t>
            </a:r>
            <a:br>
              <a:rPr lang="sr-Cyrl-RS" dirty="0" smtClean="0"/>
            </a:br>
            <a:r>
              <a:rPr lang="sr-Cyrl-RS" dirty="0"/>
              <a:t>јер су годинама на „државном казану“</a:t>
            </a:r>
          </a:p>
          <a:p>
            <a:r>
              <a:rPr lang="sr-Cyrl-RS" dirty="0"/>
              <a:t>на државним фондовима до </a:t>
            </a:r>
            <a:r>
              <a:rPr lang="sr-Cyrl-RS" dirty="0" smtClean="0"/>
              <a:t>изобиља</a:t>
            </a:r>
          </a:p>
          <a:p>
            <a:r>
              <a:rPr lang="sr-Cyrl-RS" dirty="0" smtClean="0"/>
              <a:t>до проклетства а што је грех.</a:t>
            </a:r>
          </a:p>
          <a:p>
            <a:r>
              <a:rPr lang="sr-Cyrl-RS" dirty="0" smtClean="0"/>
              <a:t>Обучени су из најмодернијих светских кућа моде али им одела незграпно стоје јер су они само </a:t>
            </a:r>
          </a:p>
          <a:p>
            <a:r>
              <a:rPr lang="sr-Cyrl-RS" dirty="0" smtClean="0"/>
              <a:t>директори који нису заслугама дошли на фунције.</a:t>
            </a:r>
            <a:endParaRPr lang="sr-Cyrl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директори су често</a:t>
            </a: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2146797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/>
            </a:r>
            <a:br>
              <a:rPr lang="sr-Cyrl-RS" dirty="0"/>
            </a:br>
            <a:r>
              <a:rPr lang="sr-Latn-RS" dirty="0"/>
              <a:t>(II) </a:t>
            </a:r>
            <a:r>
              <a:rPr lang="sr-Cyrl-RS" dirty="0"/>
              <a:t>Гласање може бити на два начина: </a:t>
            </a:r>
            <a:r>
              <a:rPr lang="sr-Latn-RS" dirty="0"/>
              <a:t/>
            </a:r>
            <a:br>
              <a:rPr lang="sr-Latn-RS" dirty="0"/>
            </a:br>
            <a:endParaRPr lang="sr-Latn-R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1" y="1719071"/>
            <a:ext cx="8537372" cy="4936796"/>
          </a:xfrm>
        </p:spPr>
        <p:txBody>
          <a:bodyPr>
            <a:normAutofit/>
          </a:bodyPr>
          <a:lstStyle/>
          <a:p>
            <a:endParaRPr lang="sr-Cyrl-RS" dirty="0"/>
          </a:p>
          <a:p>
            <a:r>
              <a:rPr lang="sr-Cyrl-RS" dirty="0"/>
              <a:t>а) гласање од стане запослених: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RS" dirty="0"/>
              <a:t>електронским путем или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RS" dirty="0"/>
              <a:t>на традиционалан начин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RS" b="1" dirty="0"/>
              <a:t>на основу извештаја о пословању организационе целине,</a:t>
            </a:r>
            <a:endParaRPr lang="sr-Latn-RS" b="1" dirty="0"/>
          </a:p>
          <a:p>
            <a:r>
              <a:rPr lang="sr-Cyrl-RS" dirty="0"/>
              <a:t>б) посебно од стране независне комисије и на основу тога би се направила међусобна анализа и донела одлука.</a:t>
            </a:r>
            <a:br>
              <a:rPr lang="sr-Cyrl-RS" dirty="0"/>
            </a:br>
            <a:endParaRPr lang="sr-Cyrl-RS" dirty="0"/>
          </a:p>
          <a:p>
            <a:endParaRPr lang="sr-Cyrl-RS" dirty="0"/>
          </a:p>
          <a:p>
            <a:endParaRPr lang="sr-Latn-R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2" y="4261181"/>
            <a:ext cx="4111104" cy="240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362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3" y="1719070"/>
            <a:ext cx="4370981" cy="4950289"/>
          </a:xfrm>
        </p:spPr>
        <p:txBody>
          <a:bodyPr/>
          <a:lstStyle/>
          <a:p>
            <a:endParaRPr lang="sr-Cyrl-RS" dirty="0"/>
          </a:p>
          <a:p>
            <a:pPr marL="45720" indent="0">
              <a:buNone/>
            </a:pPr>
            <a:r>
              <a:rPr lang="sr-Cyrl-RS" dirty="0"/>
              <a:t>Лица која  конкуришу и други </a:t>
            </a:r>
            <a:r>
              <a:rPr lang="en-US" dirty="0" err="1"/>
              <a:t>мора</a:t>
            </a:r>
            <a:r>
              <a:rPr lang="sr-Cyrl-RS" dirty="0"/>
              <a:t>ју</a:t>
            </a:r>
            <a:r>
              <a:rPr lang="en-US" dirty="0"/>
              <a:t> </a:t>
            </a:r>
            <a:r>
              <a:rPr lang="en-US" dirty="0" err="1"/>
              <a:t>путем</a:t>
            </a:r>
            <a:r>
              <a:rPr lang="en-US" dirty="0"/>
              <a:t> </a:t>
            </a:r>
            <a:r>
              <a:rPr lang="en-US" dirty="0" err="1"/>
              <a:t>презентације</a:t>
            </a:r>
            <a:endParaRPr lang="sr-Cyrl-RS" dirty="0"/>
          </a:p>
          <a:p>
            <a:pPr marL="45720" indent="0">
              <a:buNone/>
            </a:pPr>
            <a:r>
              <a:rPr lang="en-US" dirty="0" err="1"/>
              <a:t>презентовати</a:t>
            </a:r>
            <a:r>
              <a:rPr lang="en-US" dirty="0"/>
              <a:t> </a:t>
            </a:r>
            <a:r>
              <a:rPr lang="sr-Cyrl-RS" dirty="0"/>
              <a:t>своје предлоге </a:t>
            </a:r>
          </a:p>
          <a:p>
            <a:pPr marL="45720" indent="0">
              <a:buNone/>
            </a:pPr>
            <a:r>
              <a:rPr lang="en-US" dirty="0" err="1"/>
              <a:t>како</a:t>
            </a:r>
            <a:r>
              <a:rPr lang="en-US" dirty="0"/>
              <a:t> </a:t>
            </a:r>
            <a:r>
              <a:rPr lang="en-US" dirty="0" err="1"/>
              <a:t>ће</a:t>
            </a:r>
            <a:r>
              <a:rPr lang="en-US" dirty="0"/>
              <a:t> </a:t>
            </a:r>
            <a:r>
              <a:rPr lang="en-US" dirty="0" err="1"/>
              <a:t>при</a:t>
            </a:r>
            <a:r>
              <a:rPr lang="en-US" dirty="0"/>
              <a:t> </a:t>
            </a:r>
            <a:r>
              <a:rPr lang="en-US" dirty="0" err="1"/>
              <a:t>именовању</a:t>
            </a:r>
            <a:r>
              <a:rPr lang="sr-Latn-RS" dirty="0"/>
              <a:t>,</a:t>
            </a:r>
            <a:endParaRPr lang="sr-Cyrl-RS" dirty="0"/>
          </a:p>
          <a:p>
            <a:pPr marL="45720" indent="0">
              <a:buNone/>
            </a:pPr>
            <a:r>
              <a:rPr lang="en-US" dirty="0" err="1"/>
              <a:t>унапреди</a:t>
            </a:r>
            <a:r>
              <a:rPr lang="en-US" dirty="0"/>
              <a:t> </a:t>
            </a:r>
            <a:r>
              <a:rPr lang="en-US" dirty="0" err="1"/>
              <a:t>постојећи</a:t>
            </a:r>
            <a:r>
              <a:rPr lang="en-US" dirty="0"/>
              <a:t> </a:t>
            </a:r>
            <a:r>
              <a:rPr lang="en-US" dirty="0" err="1"/>
              <a:t>систем</a:t>
            </a:r>
            <a:r>
              <a:rPr lang="en-US" dirty="0"/>
              <a:t> </a:t>
            </a:r>
            <a:endParaRPr lang="sr-Cyrl-RS" dirty="0"/>
          </a:p>
          <a:p>
            <a:pPr marL="45720" indent="0">
              <a:buNone/>
            </a:pPr>
            <a:r>
              <a:rPr lang="en-US" dirty="0" err="1"/>
              <a:t>од</a:t>
            </a:r>
            <a:r>
              <a:rPr lang="en-US" dirty="0"/>
              <a:t> </a:t>
            </a:r>
            <a:r>
              <a:rPr lang="en-US" dirty="0" err="1"/>
              <a:t>затеченог</a:t>
            </a:r>
            <a:r>
              <a:rPr lang="sr-Cyrl-RS" dirty="0"/>
              <a:t>.</a:t>
            </a:r>
            <a:endParaRPr lang="sr-Latn-RS" dirty="0"/>
          </a:p>
          <a:p>
            <a:endParaRPr lang="sr-Cyrl-RS" dirty="0"/>
          </a:p>
          <a:p>
            <a:endParaRPr lang="sr-Cyrl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(II) </a:t>
            </a:r>
            <a:r>
              <a:rPr lang="sr-Cyrl-RS" dirty="0"/>
              <a:t>Путем презентације представити програм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494" y="3170567"/>
            <a:ext cx="4379640" cy="32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678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719070"/>
            <a:ext cx="8784975" cy="4950290"/>
          </a:xfrm>
        </p:spPr>
        <p:txBody>
          <a:bodyPr>
            <a:normAutofit fontScale="85000" lnSpcReduction="20000"/>
          </a:bodyPr>
          <a:lstStyle/>
          <a:p>
            <a:endParaRPr lang="sr-Cyrl-RS" sz="2200" dirty="0"/>
          </a:p>
          <a:p>
            <a:r>
              <a:rPr lang="sr-Cyrl-RS" sz="2200" dirty="0"/>
              <a:t>Ако раде у Пошти или другом предузећу достављају извештај о деловању од почетка доласка на ту позицију </a:t>
            </a:r>
            <a:r>
              <a:rPr lang="en-US" sz="2200" dirty="0"/>
              <a:t>а </a:t>
            </a:r>
            <a:r>
              <a:rPr lang="en-US" sz="2200" dirty="0" err="1"/>
              <a:t>то</a:t>
            </a:r>
            <a:r>
              <a:rPr lang="en-US" sz="2200" dirty="0"/>
              <a:t> </a:t>
            </a:r>
            <a:r>
              <a:rPr lang="en-US" sz="2200" dirty="0" err="1"/>
              <a:t>се</a:t>
            </a:r>
            <a:r>
              <a:rPr lang="en-US" sz="2200" dirty="0"/>
              <a:t> </a:t>
            </a:r>
            <a:r>
              <a:rPr lang="en-US" sz="2200" dirty="0" err="1"/>
              <a:t>односи</a:t>
            </a:r>
            <a:r>
              <a:rPr lang="en-US" sz="2200" dirty="0"/>
              <a:t> </a:t>
            </a:r>
            <a:r>
              <a:rPr lang="en-US" sz="2200" dirty="0" err="1"/>
              <a:t>на</a:t>
            </a:r>
            <a:r>
              <a:rPr lang="en-US" sz="2200" dirty="0"/>
              <a:t>:</a:t>
            </a:r>
            <a:endParaRPr lang="sr-Cyrl-RS" sz="2200" dirty="0"/>
          </a:p>
          <a:p>
            <a:endParaRPr lang="sr-Latn-RS" sz="2200" dirty="0"/>
          </a:p>
          <a:p>
            <a:pPr lvl="0"/>
            <a:r>
              <a:rPr lang="en-US" sz="2200" b="1" dirty="0" err="1"/>
              <a:t>материјалне</a:t>
            </a:r>
            <a:r>
              <a:rPr lang="en-US" sz="2200" b="1" dirty="0"/>
              <a:t> и </a:t>
            </a:r>
            <a:endParaRPr lang="sr-Latn-RS" sz="2200" b="1" dirty="0"/>
          </a:p>
          <a:p>
            <a:pPr lvl="0"/>
            <a:r>
              <a:rPr lang="en-US" sz="2200" b="1" dirty="0" err="1"/>
              <a:t>друштвене</a:t>
            </a:r>
            <a:r>
              <a:rPr lang="en-US" sz="2200" b="1" dirty="0"/>
              <a:t> </a:t>
            </a:r>
            <a:r>
              <a:rPr lang="en-US" sz="2200" b="1" dirty="0" err="1"/>
              <a:t>доприносе</a:t>
            </a:r>
            <a:r>
              <a:rPr lang="en-US" sz="2200" b="1" dirty="0"/>
              <a:t>, </a:t>
            </a:r>
            <a:endParaRPr lang="sr-Latn-RS" sz="2200" b="1" dirty="0"/>
          </a:p>
          <a:p>
            <a:pPr lvl="0"/>
            <a:r>
              <a:rPr lang="en-US" sz="2200" b="1" dirty="0" err="1"/>
              <a:t>уштеде</a:t>
            </a:r>
            <a:r>
              <a:rPr lang="en-US" sz="2200" b="1" dirty="0"/>
              <a:t>, </a:t>
            </a:r>
            <a:endParaRPr lang="sr-Latn-RS" sz="2200" b="1" dirty="0"/>
          </a:p>
          <a:p>
            <a:pPr lvl="0"/>
            <a:r>
              <a:rPr lang="en-US" sz="2200" b="1" dirty="0" err="1"/>
              <a:t>профит</a:t>
            </a:r>
            <a:r>
              <a:rPr lang="en-US" sz="2200" b="1" dirty="0"/>
              <a:t>, </a:t>
            </a:r>
            <a:endParaRPr lang="sr-Latn-RS" sz="2200" b="1" dirty="0"/>
          </a:p>
          <a:p>
            <a:pPr lvl="0"/>
            <a:r>
              <a:rPr lang="en-US" sz="2200" b="1" dirty="0" err="1"/>
              <a:t>ефикаснију</a:t>
            </a:r>
            <a:r>
              <a:rPr lang="en-US" sz="2200" b="1" dirty="0"/>
              <a:t> </a:t>
            </a:r>
            <a:r>
              <a:rPr lang="en-US" sz="2200" b="1" dirty="0" err="1"/>
              <a:t>процедуру</a:t>
            </a:r>
            <a:r>
              <a:rPr lang="en-US" sz="2200" b="1" dirty="0"/>
              <a:t>, </a:t>
            </a:r>
            <a:endParaRPr lang="sr-Latn-RS" sz="2200" b="1" dirty="0"/>
          </a:p>
          <a:p>
            <a:pPr lvl="0"/>
            <a:r>
              <a:rPr lang="en-US" sz="2200" b="1" dirty="0" err="1"/>
              <a:t>боље</a:t>
            </a:r>
            <a:r>
              <a:rPr lang="en-US" sz="2200" b="1" dirty="0"/>
              <a:t> </a:t>
            </a:r>
            <a:r>
              <a:rPr lang="en-US" sz="2200" b="1" dirty="0" err="1"/>
              <a:t>услове</a:t>
            </a:r>
            <a:r>
              <a:rPr lang="en-US" sz="2200" b="1" dirty="0"/>
              <a:t> </a:t>
            </a:r>
            <a:r>
              <a:rPr lang="en-US" sz="2200" b="1" dirty="0" err="1"/>
              <a:t>за</a:t>
            </a:r>
            <a:r>
              <a:rPr lang="en-US" sz="2200" b="1" dirty="0"/>
              <a:t> </a:t>
            </a:r>
            <a:r>
              <a:rPr lang="en-US" sz="2200" b="1" dirty="0" err="1"/>
              <a:t>све</a:t>
            </a:r>
            <a:r>
              <a:rPr lang="en-US" sz="2200" b="1" dirty="0"/>
              <a:t> </a:t>
            </a:r>
            <a:r>
              <a:rPr lang="en-US" sz="2200" b="1" dirty="0" err="1"/>
              <a:t>нас</a:t>
            </a:r>
            <a:r>
              <a:rPr lang="en-US" sz="2200" b="1" dirty="0"/>
              <a:t>, </a:t>
            </a:r>
            <a:r>
              <a:rPr lang="en-US" sz="2200" b="1" dirty="0" err="1"/>
              <a:t>итд</a:t>
            </a:r>
            <a:r>
              <a:rPr lang="en-US" sz="2200" b="1" dirty="0"/>
              <a:t>. </a:t>
            </a:r>
            <a:endParaRPr lang="sr-Cyrl-RS" sz="2200" b="1" dirty="0"/>
          </a:p>
          <a:p>
            <a:pPr lvl="0"/>
            <a:endParaRPr lang="sr-Cyrl-RS" b="1" dirty="0"/>
          </a:p>
          <a:p>
            <a:pPr lvl="0"/>
            <a:endParaRPr lang="sr-Cyrl-RS" b="1" dirty="0"/>
          </a:p>
          <a:p>
            <a:pPr lvl="0"/>
            <a:endParaRPr lang="sr-Cyrl-RS" b="1" dirty="0"/>
          </a:p>
          <a:p>
            <a:pPr marL="45720" lvl="0" indent="0">
              <a:buNone/>
            </a:pPr>
            <a:endParaRPr lang="sr-Cyrl-RS" b="1" dirty="0"/>
          </a:p>
          <a:p>
            <a:pPr lvl="0"/>
            <a:endParaRPr lang="sr-Cyrl-RS" sz="1300" dirty="0"/>
          </a:p>
          <a:p>
            <a:endParaRPr lang="sr-Cyrl-RS" sz="14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" indent="0">
              <a:buNone/>
            </a:pPr>
            <a:r>
              <a:rPr lang="sr-Cyrl-RS" sz="13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sr-Cyrl-RS" sz="13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sr-Cyrl-RS" sz="13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sr-Cyrl-RS" sz="1300" dirty="0">
                <a:solidFill>
                  <a:schemeClr val="accent2">
                    <a:lumMod val="50000"/>
                  </a:schemeClr>
                </a:solidFill>
              </a:rPr>
            </a:br>
            <a:endParaRPr lang="sr-Cyrl-RS" sz="13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" indent="0">
              <a:buNone/>
            </a:pPr>
            <a:r>
              <a:rPr lang="sr-Cyrl-RS" sz="1300" dirty="0">
                <a:solidFill>
                  <a:schemeClr val="accent2">
                    <a:lumMod val="50000"/>
                  </a:schemeClr>
                </a:solidFill>
              </a:rPr>
              <a:t>Извор: </a:t>
            </a:r>
            <a:r>
              <a:rPr lang="sr-Latn-RS" sz="1300" dirty="0">
                <a:hlinkClick r:id="rId2"/>
              </a:rPr>
              <a:t>https://ilijatrbovic.wordpress.com/2011/03/09/break-even-analiza-i-prelomna-tacka/</a:t>
            </a:r>
            <a:endParaRPr lang="sr-Cyrl-RS" sz="1300" dirty="0"/>
          </a:p>
          <a:p>
            <a:pPr lvl="0"/>
            <a:endParaRPr lang="sr-Latn-RS" sz="1300" dirty="0"/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(II) </a:t>
            </a:r>
            <a:r>
              <a:rPr lang="sr-Cyrl-RS" dirty="0"/>
              <a:t>достављање извештаја о пословању</a:t>
            </a:r>
            <a:endParaRPr lang="sr-Latn-R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52936"/>
            <a:ext cx="4680520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957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719070"/>
            <a:ext cx="8741965" cy="4950289"/>
          </a:xfrm>
        </p:spPr>
        <p:txBody>
          <a:bodyPr>
            <a:normAutofit/>
          </a:bodyPr>
          <a:lstStyle/>
          <a:p>
            <a:r>
              <a:rPr lang="sr-Cyrl-RS" dirty="0"/>
              <a:t>Одабрани директори, саветници итд. </a:t>
            </a:r>
            <a:r>
              <a:rPr lang="en-US" dirty="0" err="1"/>
              <a:t>мора</a:t>
            </a:r>
            <a:r>
              <a:rPr lang="sr-Cyrl-RS" dirty="0"/>
              <a:t>ју</a:t>
            </a:r>
            <a:r>
              <a:rPr lang="en-US" dirty="0"/>
              <a:t> </a:t>
            </a:r>
            <a:r>
              <a:rPr lang="en-US" dirty="0" err="1"/>
              <a:t>да</a:t>
            </a:r>
            <a:r>
              <a:rPr lang="en-US" dirty="0"/>
              <a:t> </a:t>
            </a:r>
            <a:r>
              <a:rPr lang="en-US" dirty="0" err="1"/>
              <a:t>бран</a:t>
            </a:r>
            <a:r>
              <a:rPr lang="sr-Cyrl-RS" dirty="0"/>
              <a:t>е</a:t>
            </a:r>
            <a:r>
              <a:rPr lang="en-US" dirty="0"/>
              <a:t> </a:t>
            </a:r>
            <a:r>
              <a:rPr lang="en-US" dirty="0" err="1"/>
              <a:t>функцију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Симпозијуму</a:t>
            </a:r>
            <a:r>
              <a:rPr lang="en-US" dirty="0"/>
              <a:t>, </a:t>
            </a:r>
            <a:r>
              <a:rPr lang="en-US" dirty="0" err="1"/>
              <a:t>конференцији</a:t>
            </a:r>
            <a:r>
              <a:rPr lang="en-US" dirty="0"/>
              <a:t> </a:t>
            </a:r>
            <a:r>
              <a:rPr lang="en-US" dirty="0" err="1"/>
              <a:t>или</a:t>
            </a:r>
            <a:r>
              <a:rPr lang="en-US" dirty="0"/>
              <a:t> </a:t>
            </a:r>
            <a:r>
              <a:rPr lang="en-US" dirty="0" err="1"/>
              <a:t>пред</a:t>
            </a:r>
            <a:r>
              <a:rPr lang="en-US" dirty="0"/>
              <a:t> </a:t>
            </a:r>
            <a:r>
              <a:rPr lang="en-US" dirty="0" err="1"/>
              <a:t>Надзорним</a:t>
            </a:r>
            <a:r>
              <a:rPr lang="en-US" dirty="0"/>
              <a:t> </a:t>
            </a:r>
            <a:r>
              <a:rPr lang="en-US" dirty="0" err="1"/>
              <a:t>одбором</a:t>
            </a:r>
            <a:r>
              <a:rPr lang="sr-Cyrl-RS" dirty="0"/>
              <a:t> о свом пословању</a:t>
            </a:r>
            <a:r>
              <a:rPr lang="en-US" dirty="0"/>
              <a:t>.</a:t>
            </a:r>
            <a:endParaRPr lang="sr-Latn-RS" dirty="0"/>
          </a:p>
          <a:p>
            <a:r>
              <a:rPr lang="en-US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Надзорни</a:t>
            </a:r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одбор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треба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бирати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r-Cyrl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како би квалитетно радио а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то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би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требали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бити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људи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из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система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поштанског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или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друге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установе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али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да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су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компетентни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стручни</a:t>
            </a:r>
            <a:r>
              <a:rPr 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r-Cyrl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 најбитније поштени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морају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r-Cyrl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да путем конкурса дођу на позицију и да ако се </a:t>
            </a:r>
            <a:r>
              <a:rPr lang="sr-Cyrl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изаберу: </a:t>
            </a:r>
            <a:r>
              <a:rPr lang="en-US" dirty="0" err="1" smtClean="0"/>
              <a:t>представ</a:t>
            </a:r>
            <a:r>
              <a:rPr lang="sr-Cyrl-RS" dirty="0"/>
              <a:t>е</a:t>
            </a:r>
            <a:r>
              <a:rPr lang="en-US" dirty="0"/>
              <a:t> </a:t>
            </a:r>
            <a:r>
              <a:rPr lang="en-US" dirty="0" err="1"/>
              <a:t>запосленима</a:t>
            </a:r>
            <a:r>
              <a:rPr lang="en-US" dirty="0"/>
              <a:t> </a:t>
            </a:r>
            <a:r>
              <a:rPr lang="en-US" dirty="0" err="1"/>
              <a:t>деловање</a:t>
            </a:r>
            <a:r>
              <a:rPr lang="en-US" dirty="0"/>
              <a:t> </a:t>
            </a:r>
            <a:r>
              <a:rPr lang="en-US" dirty="0" err="1"/>
              <a:t>исто</a:t>
            </a:r>
            <a:r>
              <a:rPr lang="en-US" dirty="0"/>
              <a:t> </a:t>
            </a:r>
            <a:r>
              <a:rPr lang="en-US" dirty="0" err="1"/>
              <a:t>путем</a:t>
            </a:r>
            <a:r>
              <a:rPr lang="en-US" dirty="0"/>
              <a:t> </a:t>
            </a:r>
            <a:r>
              <a:rPr lang="en-US" dirty="0" err="1"/>
              <a:t>презентације</a:t>
            </a:r>
            <a:r>
              <a:rPr lang="en-US" dirty="0"/>
              <a:t>)</a:t>
            </a:r>
            <a:r>
              <a:rPr lang="sr-Cyrl-RS" dirty="0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(II) </a:t>
            </a:r>
            <a:r>
              <a:rPr lang="sr-Cyrl-RS" dirty="0"/>
              <a:t>одбрана функције</a:t>
            </a:r>
            <a:endParaRPr lang="sr-Latn-RS" dirty="0"/>
          </a:p>
        </p:txBody>
      </p:sp>
      <p:pic>
        <p:nvPicPr>
          <p:cNvPr id="4" name="Picture 2" descr="5 rješenja za pripremu prezentacije koja rastura – GoDigit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83613"/>
            <a:ext cx="2808312" cy="198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621595"/>
            <a:ext cx="2837309" cy="204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3275856" y="5643337"/>
            <a:ext cx="252028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475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4262873"/>
              </p:ext>
            </p:extLst>
          </p:nvPr>
        </p:nvGraphicFramePr>
        <p:xfrm>
          <a:off x="143508" y="1628800"/>
          <a:ext cx="8820980" cy="5022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(I) </a:t>
            </a:r>
            <a:r>
              <a:rPr lang="sr-Cyrl-RS" dirty="0"/>
              <a:t>систем управљања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512" y="5733256"/>
            <a:ext cx="87129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sz="1200" dirty="0">
              <a:hlinkClick r:id="rId7"/>
            </a:endParaRPr>
          </a:p>
          <a:p>
            <a:endParaRPr lang="sr-Cyrl-RS" sz="1200" dirty="0">
              <a:hlinkClick r:id="rId7"/>
            </a:endParaRPr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sr-Cyrl-RS" sz="1200" dirty="0">
                <a:solidFill>
                  <a:schemeClr val="accent2">
                    <a:lumMod val="50000"/>
                  </a:schemeClr>
                </a:solidFill>
              </a:rPr>
              <a:t>Извор: </a:t>
            </a:r>
            <a:r>
              <a:rPr lang="sr-Latn-RS" sz="1200" dirty="0">
                <a:hlinkClick r:id="rId7"/>
              </a:rPr>
              <a:t>https://www.iconsult.rs/sistemi_upravljanja_osnove.php</a:t>
            </a:r>
            <a:endParaRPr lang="sr-Cyrl-RS" sz="1200" dirty="0"/>
          </a:p>
          <a:p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2824745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1" y="1719070"/>
            <a:ext cx="8537372" cy="4806273"/>
          </a:xfrm>
        </p:spPr>
        <p:txBody>
          <a:bodyPr/>
          <a:lstStyle/>
          <a:p>
            <a:endParaRPr lang="sr-Cyrl-RS" dirty="0"/>
          </a:p>
          <a:p>
            <a:pPr marL="45720" indent="0">
              <a:buNone/>
            </a:pPr>
            <a:r>
              <a:rPr lang="sr-Cyrl-RS" dirty="0"/>
              <a:t>И сама помисао на њих ће </a:t>
            </a:r>
          </a:p>
          <a:p>
            <a:pPr marL="45720" indent="0">
              <a:buNone/>
            </a:pPr>
            <a:r>
              <a:rPr lang="sr-Cyrl-RS" dirty="0"/>
              <a:t>подстакнути и </a:t>
            </a:r>
          </a:p>
          <a:p>
            <a:pPr marL="45720" indent="0">
              <a:buNone/>
            </a:pPr>
            <a:r>
              <a:rPr lang="sr-Cyrl-RS" dirty="0"/>
              <a:t>подићи ниво рада предузећа</a:t>
            </a:r>
          </a:p>
          <a:p>
            <a:pPr marL="45720" indent="0">
              <a:buNone/>
            </a:pPr>
            <a:r>
              <a:rPr lang="sr-Cyrl-RS" dirty="0"/>
              <a:t>садашњих директора, саветника, </a:t>
            </a:r>
          </a:p>
          <a:p>
            <a:pPr marL="45720" indent="0">
              <a:buNone/>
            </a:pPr>
            <a:r>
              <a:rPr lang="sr-Cyrl-RS" dirty="0"/>
              <a:t>чланова и председника надзорног </a:t>
            </a:r>
          </a:p>
          <a:p>
            <a:pPr marL="45720" indent="0">
              <a:buNone/>
            </a:pPr>
            <a:r>
              <a:rPr lang="sr-Cyrl-RS" dirty="0"/>
              <a:t>одбора и других. </a:t>
            </a:r>
            <a:endParaRPr lang="sr-Latn-RS" dirty="0"/>
          </a:p>
          <a:p>
            <a:endParaRPr lang="sr-Latn-RS" dirty="0"/>
          </a:p>
          <a:p>
            <a:r>
              <a:rPr lang="sr-Cyrl-RS" dirty="0"/>
              <a:t>Све позиције се могу сматрати не легитимне и по аутоматизму закона поништене као Неуставне због </a:t>
            </a:r>
          </a:p>
          <a:p>
            <a:pPr marL="45720" indent="0">
              <a:buNone/>
            </a:pPr>
            <a:r>
              <a:rPr lang="sr-Cyrl-RS" dirty="0"/>
              <a:t>   е објављивања конкурса.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(II) </a:t>
            </a:r>
            <a:r>
              <a:rPr lang="sr-Cyrl-RS" dirty="0"/>
              <a:t>Екстерни конкурси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363170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379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3" y="1628800"/>
            <a:ext cx="4536504" cy="5040559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endParaRPr lang="sr-Cyrl-RS" dirty="0"/>
          </a:p>
          <a:p>
            <a:r>
              <a:rPr lang="sr-Cyrl-RS" dirty="0" err="1"/>
              <a:t>П</a:t>
            </a:r>
            <a:r>
              <a:rPr lang="en-US" dirty="0" err="1"/>
              <a:t>одмлађивање</a:t>
            </a:r>
            <a:r>
              <a:rPr lang="en-US" dirty="0"/>
              <a:t> </a:t>
            </a:r>
            <a:r>
              <a:rPr lang="en-US" dirty="0" err="1"/>
              <a:t>руководства</a:t>
            </a:r>
            <a:r>
              <a:rPr lang="en-US" dirty="0"/>
              <a:t>,</a:t>
            </a:r>
            <a:endParaRPr lang="sr-Cyrl-RS" dirty="0"/>
          </a:p>
          <a:p>
            <a:endParaRPr lang="sr-Latn-RS" dirty="0"/>
          </a:p>
          <a:p>
            <a:r>
              <a:rPr lang="en-US" dirty="0" err="1"/>
              <a:t>праћење</a:t>
            </a:r>
            <a:r>
              <a:rPr lang="en-US" dirty="0"/>
              <a:t> </a:t>
            </a:r>
            <a:r>
              <a:rPr lang="en-US" dirty="0" err="1"/>
              <a:t>дешавања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endParaRPr lang="sr-Cyrl-RS" dirty="0"/>
          </a:p>
          <a:p>
            <a:endParaRPr lang="sr-Cyrl-RS" dirty="0"/>
          </a:p>
          <a:p>
            <a:pPr marL="45720" indent="0">
              <a:buNone/>
            </a:pPr>
            <a:r>
              <a:rPr lang="sr-Cyrl-RS" dirty="0"/>
              <a:t>   </a:t>
            </a:r>
            <a:r>
              <a:rPr lang="en-US" dirty="0" err="1"/>
              <a:t>Европском</a:t>
            </a:r>
            <a:r>
              <a:rPr lang="en-US" dirty="0"/>
              <a:t> и </a:t>
            </a:r>
            <a:r>
              <a:rPr lang="en-US" dirty="0" err="1"/>
              <a:t>Светском</a:t>
            </a:r>
            <a:r>
              <a:rPr lang="en-US" dirty="0"/>
              <a:t> </a:t>
            </a:r>
            <a:r>
              <a:rPr lang="en-US" dirty="0" err="1"/>
              <a:t>нивоу</a:t>
            </a:r>
            <a:r>
              <a:rPr lang="en-US" dirty="0"/>
              <a:t>,</a:t>
            </a:r>
            <a:endParaRPr lang="sr-Latn-RS" dirty="0"/>
          </a:p>
          <a:p>
            <a:endParaRPr lang="sr-Cyrl-RS" dirty="0"/>
          </a:p>
          <a:p>
            <a:r>
              <a:rPr lang="sr-Cyrl-RS" dirty="0"/>
              <a:t>М</a:t>
            </a:r>
            <a:r>
              <a:rPr lang="en-US" dirty="0" err="1"/>
              <a:t>лади</a:t>
            </a:r>
            <a:r>
              <a:rPr lang="en-US" dirty="0"/>
              <a:t> </a:t>
            </a:r>
            <a:r>
              <a:rPr lang="en-US" dirty="0" err="1"/>
              <a:t>су</a:t>
            </a:r>
            <a:r>
              <a:rPr lang="en-US" dirty="0"/>
              <a:t> </a:t>
            </a:r>
            <a:r>
              <a:rPr lang="en-US" dirty="0" err="1"/>
              <a:t>жељни</a:t>
            </a:r>
            <a:r>
              <a:rPr lang="en-US" dirty="0"/>
              <a:t> </a:t>
            </a:r>
            <a:r>
              <a:rPr lang="en-US" dirty="0" err="1"/>
              <a:t>каријере</a:t>
            </a:r>
            <a:r>
              <a:rPr lang="en-US" dirty="0"/>
              <a:t> и </a:t>
            </a:r>
            <a:r>
              <a:rPr lang="en-US" dirty="0" err="1"/>
              <a:t>напредовања</a:t>
            </a:r>
            <a:r>
              <a:rPr lang="en-US" dirty="0"/>
              <a:t> и </a:t>
            </a:r>
            <a:r>
              <a:rPr lang="en-US" dirty="0" err="1"/>
              <a:t>шансу</a:t>
            </a:r>
            <a:r>
              <a:rPr lang="en-US" dirty="0"/>
              <a:t> </a:t>
            </a:r>
            <a:r>
              <a:rPr lang="en-US" dirty="0" err="1"/>
              <a:t>траже</a:t>
            </a:r>
            <a:r>
              <a:rPr lang="en-US" dirty="0"/>
              <a:t> у </a:t>
            </a:r>
            <a:r>
              <a:rPr lang="en-US" dirty="0" err="1"/>
              <a:t>развијеним</a:t>
            </a:r>
            <a:r>
              <a:rPr lang="en-US" dirty="0"/>
              <a:t> </a:t>
            </a:r>
            <a:r>
              <a:rPr lang="en-US" dirty="0" err="1"/>
              <a:t>државама</a:t>
            </a:r>
            <a:r>
              <a:rPr lang="sr-Cyrl-RS" dirty="0"/>
              <a:t>.</a:t>
            </a:r>
          </a:p>
          <a:p>
            <a:endParaRPr lang="sr-Cyrl-RS" dirty="0"/>
          </a:p>
          <a:p>
            <a:r>
              <a:rPr lang="sr-Cyrl-RS" dirty="0"/>
              <a:t>Досадашњи кадар није оправдао очекивања.</a:t>
            </a:r>
            <a:endParaRPr lang="sr-Latn-RS" dirty="0"/>
          </a:p>
          <a:p>
            <a:endParaRPr lang="sr-Latn-RS" sz="1200" dirty="0">
              <a:hlinkClick r:id="rId2"/>
            </a:endParaRPr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sr-Cyrl-RS" sz="1200" dirty="0">
                <a:solidFill>
                  <a:schemeClr val="accent2">
                    <a:lumMod val="50000"/>
                  </a:schemeClr>
                </a:solidFill>
              </a:rPr>
              <a:t>Извор: </a:t>
            </a:r>
            <a:r>
              <a:rPr lang="sr-Latn-RS" sz="1200" dirty="0">
                <a:hlinkClick r:id="rId2"/>
              </a:rPr>
              <a:t>https://profitiraj.hr/sedam-vjestina-koje-ce-trebati-menadzer-2025-godine/</a:t>
            </a:r>
            <a:endParaRPr lang="sr-Cyrl-RS" sz="1200" dirty="0"/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(II) </a:t>
            </a:r>
            <a:r>
              <a:rPr lang="sr-Cyrl-RS" dirty="0"/>
              <a:t>дати могућност новом и младом кадру</a:t>
            </a:r>
            <a:endParaRPr lang="sr-Latn-R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36912"/>
            <a:ext cx="4032448" cy="260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561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5" cy="5040560"/>
          </a:xfrm>
        </p:spPr>
        <p:txBody>
          <a:bodyPr/>
          <a:lstStyle/>
          <a:p>
            <a:pPr marL="45720" indent="0">
              <a:buNone/>
            </a:pPr>
            <a:endParaRPr lang="sr-Cyrl-RS" dirty="0"/>
          </a:p>
          <a:p>
            <a:r>
              <a:rPr lang="sr-Cyrl-RS" dirty="0"/>
              <a:t>Провера диплома по новом систему: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RS" dirty="0"/>
              <a:t>За докторат, факултет и средњу школу.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RS" dirty="0"/>
              <a:t>Познавање предмета положених – шта изучавају?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RS" dirty="0"/>
              <a:t>провера индекса – пример положене предиспитне обавезе на појединим предметима модул 1,2,3 и колоквијум 1,2,3.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RS" dirty="0"/>
              <a:t>познавање колега са студија и </a:t>
            </a:r>
            <a:br>
              <a:rPr lang="sr-Cyrl-RS" dirty="0"/>
            </a:br>
            <a:r>
              <a:rPr lang="sr-Cyrl-RS" dirty="0"/>
              <a:t>професора код кога се полагао предмет,</a:t>
            </a:r>
            <a:endParaRPr lang="sr-Latn-RS" dirty="0"/>
          </a:p>
          <a:p>
            <a:pPr>
              <a:buFont typeface="Arial" panose="020B0604020202020204" pitchFamily="34" charset="0"/>
              <a:buChar char="•"/>
            </a:pPr>
            <a:r>
              <a:rPr lang="sr-Cyrl-RS" b="1" dirty="0"/>
              <a:t>Познавање адресе факултета,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RS" dirty="0"/>
              <a:t>објекта факултета где се налази,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RS" dirty="0"/>
              <a:t>писарнице, књижаре,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RS" dirty="0"/>
              <a:t>професорских кабинета, слушаоница,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RS" dirty="0"/>
              <a:t>амфитеатри.</a:t>
            </a:r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(II) </a:t>
            </a:r>
            <a:r>
              <a:rPr lang="sr-Cyrl-RS" dirty="0"/>
              <a:t>Провера диплома</a:t>
            </a:r>
            <a:endParaRPr lang="sr-Latn-R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690" y="4444891"/>
            <a:ext cx="3426797" cy="222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816" y="6009734"/>
            <a:ext cx="757056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dirty="0">
              <a:hlinkClick r:id="rId3"/>
            </a:endParaRPr>
          </a:p>
          <a:p>
            <a:endParaRPr lang="sr-Cyrl-RS" sz="1200" dirty="0">
              <a:hlinkClick r:id="rId3"/>
            </a:endParaRPr>
          </a:p>
          <a:p>
            <a:r>
              <a:rPr lang="sr-Cyrl-RS" sz="1200" dirty="0">
                <a:solidFill>
                  <a:schemeClr val="accent2">
                    <a:lumMod val="50000"/>
                  </a:schemeClr>
                </a:solidFill>
              </a:rPr>
              <a:t>Извор: </a:t>
            </a:r>
            <a:r>
              <a:rPr lang="sr-Latn-RS" sz="1200" dirty="0">
                <a:hlinkClick r:id="rId3"/>
              </a:rPr>
              <a:t>https://bhraja.ca/bih-diploma-bez-ijednog-polozenog-ispita/</a:t>
            </a:r>
            <a:endParaRPr lang="sr-Cyrl-RS" sz="1200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050800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A62B0969-D071-423E-A266-1E43ED18F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784976" cy="5040560"/>
          </a:xfrm>
        </p:spPr>
        <p:txBody>
          <a:bodyPr>
            <a:normAutofit/>
          </a:bodyPr>
          <a:lstStyle/>
          <a:p>
            <a:r>
              <a:rPr lang="sr-Cyrl-RS" dirty="0"/>
              <a:t>Користи име Поште,</a:t>
            </a:r>
          </a:p>
          <a:p>
            <a:r>
              <a:rPr lang="sr-Cyrl-RS" dirty="0"/>
              <a:t>како би стекла поверење код грађана. </a:t>
            </a:r>
          </a:p>
          <a:p>
            <a:r>
              <a:rPr lang="sr-Cyrl-RS" dirty="0"/>
              <a:t>Пошто се одвојила Банка Поштанска штедионица, </a:t>
            </a:r>
          </a:p>
          <a:p>
            <a:r>
              <a:rPr lang="sr-Cyrl-RS" dirty="0"/>
              <a:t>може да користи назив;</a:t>
            </a:r>
          </a:p>
          <a:p>
            <a:r>
              <a:rPr lang="sr-Cyrl-RS" b="1" dirty="0"/>
              <a:t>Банка штедионица </a:t>
            </a:r>
            <a:r>
              <a:rPr lang="sr-Cyrl-RS" dirty="0"/>
              <a:t>без Поштанска јер,</a:t>
            </a:r>
          </a:p>
          <a:p>
            <a:r>
              <a:rPr lang="sr-Cyrl-RS" b="1" dirty="0"/>
              <a:t>имају у старту до 50% веће плате на основу одвојеног пословање.</a:t>
            </a:r>
          </a:p>
          <a:p>
            <a:r>
              <a:rPr lang="sr-Cyrl-RS" dirty="0"/>
              <a:t>Запослени у Пошти немају повлашћен статус код узимања кредита и осталих банкарских услуга.</a:t>
            </a:r>
          </a:p>
          <a:p>
            <a:r>
              <a:rPr lang="sr-Cyrl-RS" dirty="0"/>
              <a:t>Пример </a:t>
            </a:r>
            <a:r>
              <a:rPr lang="sr-Cyrl-RS" dirty="0" smtClean="0"/>
              <a:t>друге банке за </a:t>
            </a:r>
            <a:r>
              <a:rPr lang="sr-Cyrl-RS" dirty="0"/>
              <a:t>кеш кредит има мању каматну стопу.</a:t>
            </a:r>
          </a:p>
          <a:p>
            <a:r>
              <a:rPr lang="sr-Cyrl-RS" dirty="0"/>
              <a:t>Када се лице запосли у Пошти аутоматски добија текући рачун у Банци Поштанској штедионици.</a:t>
            </a:r>
          </a:p>
          <a:p>
            <a:r>
              <a:rPr lang="sr-Cyrl-RS" dirty="0"/>
              <a:t>Запослени треба да има право да изабере где ће отворити </a:t>
            </a:r>
            <a:r>
              <a:rPr lang="sr-Cyrl-RS" dirty="0" smtClean="0"/>
              <a:t>рачун, </a:t>
            </a:r>
            <a:r>
              <a:rPr lang="sr-Cyrl-RS" dirty="0"/>
              <a:t>односно тамо где остварује повољније услуге код банке.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5FA48038-EA19-489E-9551-A43D2AE67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II) </a:t>
            </a:r>
            <a:r>
              <a:rPr lang="sr-Cyrl-RS" dirty="0"/>
              <a:t>Банка поштанска штедионица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644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040560"/>
          </a:xfrm>
        </p:spPr>
        <p:txBody>
          <a:bodyPr>
            <a:normAutofit/>
          </a:bodyPr>
          <a:lstStyle/>
          <a:p>
            <a:endParaRPr lang="sr-Cyrl-RS" dirty="0"/>
          </a:p>
          <a:p>
            <a:r>
              <a:rPr lang="en-US" dirty="0" err="1"/>
              <a:t>Да</a:t>
            </a:r>
            <a:r>
              <a:rPr lang="en-US" dirty="0"/>
              <a:t> </a:t>
            </a:r>
            <a:r>
              <a:rPr lang="en-US" dirty="0" err="1"/>
              <a:t>би</a:t>
            </a:r>
            <a:r>
              <a:rPr lang="en-US" dirty="0"/>
              <a:t> </a:t>
            </a:r>
            <a:r>
              <a:rPr lang="en-US" dirty="0" err="1"/>
              <a:t>запослени</a:t>
            </a:r>
            <a:r>
              <a:rPr lang="en-US" dirty="0"/>
              <a:t> </a:t>
            </a:r>
            <a:r>
              <a:rPr lang="en-US" dirty="0" err="1"/>
              <a:t>напредовао</a:t>
            </a:r>
            <a:r>
              <a:rPr lang="en-US" dirty="0"/>
              <a:t> </a:t>
            </a:r>
            <a:r>
              <a:rPr lang="en-US" dirty="0" err="1"/>
              <a:t>ванредно</a:t>
            </a:r>
            <a:r>
              <a:rPr lang="en-US" dirty="0"/>
              <a:t> и </a:t>
            </a:r>
            <a:r>
              <a:rPr lang="en-US" dirty="0" err="1"/>
              <a:t>редовно</a:t>
            </a:r>
            <a:r>
              <a:rPr lang="en-US" dirty="0"/>
              <a:t> у </a:t>
            </a:r>
            <a:r>
              <a:rPr lang="en-US" dirty="0" err="1"/>
              <a:t>каријери</a:t>
            </a:r>
            <a:r>
              <a:rPr lang="en-US" dirty="0"/>
              <a:t>, </a:t>
            </a:r>
            <a:r>
              <a:rPr lang="en-US" dirty="0" err="1"/>
              <a:t>мора</a:t>
            </a:r>
            <a:r>
              <a:rPr lang="en-US" dirty="0"/>
              <a:t> </a:t>
            </a:r>
            <a:r>
              <a:rPr lang="en-US" dirty="0" err="1"/>
              <a:t>га</a:t>
            </a:r>
            <a:r>
              <a:rPr lang="en-US" dirty="0"/>
              <a:t> </a:t>
            </a:r>
            <a:r>
              <a:rPr lang="en-US" dirty="0" err="1"/>
              <a:t>предложити</a:t>
            </a:r>
            <a:r>
              <a:rPr lang="sr-Latn-RS" dirty="0"/>
              <a:t>:</a:t>
            </a:r>
            <a:endParaRPr lang="sr-Cyrl-R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руководилац</a:t>
            </a:r>
            <a:r>
              <a:rPr lang="en-US" dirty="0"/>
              <a:t> а </a:t>
            </a:r>
            <a:r>
              <a:rPr lang="en-US" dirty="0" err="1"/>
              <a:t>затим</a:t>
            </a:r>
            <a:r>
              <a:rPr lang="sr-Latn-RS" dirty="0"/>
              <a:t>,</a:t>
            </a:r>
            <a:r>
              <a:rPr lang="en-US" dirty="0"/>
              <a:t> </a:t>
            </a:r>
            <a:endParaRPr lang="sr-Latn-R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одобрити</a:t>
            </a:r>
            <a:r>
              <a:rPr lang="en-US" dirty="0"/>
              <a:t> </a:t>
            </a:r>
            <a:r>
              <a:rPr lang="en-US" dirty="0" err="1"/>
              <a:t>директор</a:t>
            </a:r>
            <a:r>
              <a:rPr lang="en-US" dirty="0"/>
              <a:t> </a:t>
            </a:r>
            <a:r>
              <a:rPr lang="en-US" dirty="0" err="1"/>
              <a:t>организационе</a:t>
            </a:r>
            <a:r>
              <a:rPr lang="en-US" dirty="0"/>
              <a:t> </a:t>
            </a:r>
            <a:r>
              <a:rPr lang="en-US" dirty="0" err="1"/>
              <a:t>целине</a:t>
            </a:r>
            <a:r>
              <a:rPr lang="en-US" dirty="0"/>
              <a:t> </a:t>
            </a:r>
            <a:r>
              <a:rPr lang="en-US" dirty="0" err="1"/>
              <a:t>или</a:t>
            </a:r>
            <a:r>
              <a:rPr lang="en-US" dirty="0"/>
              <a:t> </a:t>
            </a:r>
            <a:endParaRPr lang="sr-Cyrl-R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генерални</a:t>
            </a:r>
            <a:r>
              <a:rPr lang="en-US" dirty="0"/>
              <a:t> </a:t>
            </a:r>
            <a:r>
              <a:rPr lang="en-US" dirty="0" err="1"/>
              <a:t>директор</a:t>
            </a:r>
            <a:r>
              <a:rPr lang="en-US" dirty="0"/>
              <a:t> </a:t>
            </a:r>
            <a:r>
              <a:rPr lang="en-US" dirty="0" err="1"/>
              <a:t>предузећа</a:t>
            </a:r>
            <a:r>
              <a:rPr lang="en-US" dirty="0"/>
              <a:t> </a:t>
            </a:r>
            <a:r>
              <a:rPr lang="en-US" dirty="0" err="1"/>
              <a:t>уколико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ради</a:t>
            </a:r>
            <a:r>
              <a:rPr lang="en-US" dirty="0"/>
              <a:t> о </a:t>
            </a:r>
            <a:r>
              <a:rPr lang="en-US" dirty="0" err="1"/>
              <a:t>ванредном</a:t>
            </a:r>
            <a:r>
              <a:rPr lang="en-US" dirty="0"/>
              <a:t> </a:t>
            </a:r>
            <a:r>
              <a:rPr lang="en-US" dirty="0" err="1"/>
              <a:t>унапређењу</a:t>
            </a:r>
            <a:r>
              <a:rPr lang="en-US" dirty="0"/>
              <a:t>.</a:t>
            </a:r>
            <a:endParaRPr lang="sr-Latn-RS" dirty="0"/>
          </a:p>
          <a:p>
            <a:pPr marL="45720" indent="0">
              <a:buNone/>
            </a:pPr>
            <a:r>
              <a:rPr lang="sr-Cyrl-RS" dirty="0"/>
              <a:t>   </a:t>
            </a:r>
          </a:p>
          <a:p>
            <a:pPr marL="45720" indent="0">
              <a:buNone/>
            </a:pPr>
            <a:r>
              <a:rPr lang="sr-Cyrl-RS" dirty="0"/>
              <a:t>   </a:t>
            </a:r>
            <a:r>
              <a:rPr lang="en-US" dirty="0" err="1"/>
              <a:t>Често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дешава</a:t>
            </a:r>
            <a:r>
              <a:rPr lang="en-US" dirty="0"/>
              <a:t> </a:t>
            </a:r>
            <a:r>
              <a:rPr lang="en-US" dirty="0" err="1"/>
              <a:t>да</a:t>
            </a:r>
            <a:r>
              <a:rPr lang="en-US" dirty="0"/>
              <a:t> </a:t>
            </a:r>
            <a:r>
              <a:rPr lang="en-US" dirty="0" err="1"/>
              <a:t>запослени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може</a:t>
            </a:r>
            <a:r>
              <a:rPr lang="en-US" dirty="0"/>
              <a:t> </a:t>
            </a:r>
            <a:r>
              <a:rPr lang="en-US" dirty="0" err="1"/>
              <a:t>да</a:t>
            </a:r>
            <a:r>
              <a:rPr lang="en-US" dirty="0"/>
              <a:t> </a:t>
            </a:r>
            <a:r>
              <a:rPr lang="en-US" dirty="0" err="1"/>
              <a:t>напредује</a:t>
            </a:r>
            <a:r>
              <a:rPr lang="en-US" dirty="0"/>
              <a:t> </a:t>
            </a:r>
            <a:r>
              <a:rPr lang="en-US" dirty="0" err="1"/>
              <a:t>због</a:t>
            </a:r>
            <a:r>
              <a:rPr lang="en-US" dirty="0"/>
              <a:t>:</a:t>
            </a:r>
            <a:endParaRPr lang="sr-Latn-RS" dirty="0"/>
          </a:p>
          <a:p>
            <a:pPr lvl="0"/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препознавања</a:t>
            </a:r>
            <a:r>
              <a:rPr lang="en-US" dirty="0"/>
              <a:t> </a:t>
            </a:r>
            <a:r>
              <a:rPr lang="en-US" dirty="0" err="1"/>
              <a:t>иновативног</a:t>
            </a:r>
            <a:r>
              <a:rPr lang="en-US" dirty="0"/>
              <a:t> </a:t>
            </a:r>
            <a:r>
              <a:rPr lang="en-US" dirty="0" err="1"/>
              <a:t>рада</a:t>
            </a:r>
            <a:r>
              <a:rPr lang="en-US" dirty="0"/>
              <a:t> </a:t>
            </a:r>
            <a:r>
              <a:rPr lang="en-US" dirty="0" err="1"/>
              <a:t>од</a:t>
            </a:r>
            <a:r>
              <a:rPr lang="en-US" dirty="0"/>
              <a:t> </a:t>
            </a:r>
            <a:r>
              <a:rPr lang="en-US" dirty="0" err="1"/>
              <a:t>стране</a:t>
            </a:r>
            <a:r>
              <a:rPr lang="en-US" dirty="0"/>
              <a:t> </a:t>
            </a:r>
            <a:r>
              <a:rPr lang="en-US" dirty="0" err="1"/>
              <a:t>предузећа</a:t>
            </a:r>
            <a:endParaRPr lang="sr-Latn-RS" dirty="0"/>
          </a:p>
          <a:p>
            <a:pPr lvl="0"/>
            <a:r>
              <a:rPr lang="en-US" b="1" dirty="0" err="1"/>
              <a:t>намерног</a:t>
            </a:r>
            <a:r>
              <a:rPr lang="en-US" dirty="0"/>
              <a:t>/</a:t>
            </a:r>
            <a:r>
              <a:rPr lang="en-US" dirty="0" err="1"/>
              <a:t>ненамерног</a:t>
            </a:r>
            <a:r>
              <a:rPr lang="en-US" dirty="0"/>
              <a:t>,</a:t>
            </a:r>
            <a:endParaRPr lang="sr-Latn-RS" dirty="0"/>
          </a:p>
          <a:p>
            <a:pPr lvl="0"/>
            <a:r>
              <a:rPr lang="en-US" dirty="0" err="1"/>
              <a:t>јер</a:t>
            </a:r>
            <a:r>
              <a:rPr lang="en-US" dirty="0"/>
              <a:t> </a:t>
            </a:r>
            <a:r>
              <a:rPr lang="en-US" dirty="0" err="1"/>
              <a:t>није</a:t>
            </a:r>
            <a:r>
              <a:rPr lang="en-US" dirty="0"/>
              <a:t> </a:t>
            </a:r>
            <a:r>
              <a:rPr lang="en-US" dirty="0" err="1"/>
              <a:t>подобан</a:t>
            </a:r>
            <a:r>
              <a:rPr lang="en-US" dirty="0"/>
              <a:t>,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страначка</a:t>
            </a:r>
            <a:r>
              <a:rPr lang="en-US" dirty="0"/>
              <a:t> </a:t>
            </a:r>
            <a:r>
              <a:rPr lang="en-US" dirty="0" err="1"/>
              <a:t>личност</a:t>
            </a:r>
            <a:r>
              <a:rPr lang="en-US" dirty="0"/>
              <a:t>,</a:t>
            </a:r>
            <a:endParaRPr lang="sr-Latn-RS" dirty="0"/>
          </a:p>
          <a:p>
            <a:pPr lvl="0"/>
            <a:r>
              <a:rPr lang="en-US" dirty="0" err="1"/>
              <a:t>конкуренција</a:t>
            </a:r>
            <a:r>
              <a:rPr lang="en-US" dirty="0"/>
              <a:t>.</a:t>
            </a:r>
            <a:endParaRPr lang="sr-Cyrl-RS" dirty="0"/>
          </a:p>
          <a:p>
            <a:pPr lvl="0"/>
            <a:endParaRPr lang="sr-Latn-RS" dirty="0"/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(III) </a:t>
            </a:r>
            <a:r>
              <a:rPr lang="sr-Cyrl-RS" dirty="0"/>
              <a:t>опструкције поводом напредовања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19895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sz="3600" dirty="0"/>
              <a:t>(III) </a:t>
            </a:r>
            <a:r>
              <a:rPr lang="sr-Cyrl-RS" sz="3600" dirty="0"/>
              <a:t>напредовање на послу</a:t>
            </a:r>
            <a:r>
              <a:rPr lang="sr-Latn-RS" sz="3600" dirty="0"/>
              <a:t> </a:t>
            </a:r>
            <a:r>
              <a:rPr lang="sr-Cyrl-RS" sz="3600" dirty="0"/>
              <a:t>по заслугама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8838511"/>
              </p:ext>
            </p:extLst>
          </p:nvPr>
        </p:nvGraphicFramePr>
        <p:xfrm>
          <a:off x="150312" y="1640911"/>
          <a:ext cx="8849639" cy="5098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1809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3" y="1719070"/>
            <a:ext cx="4680519" cy="4950290"/>
          </a:xfrm>
        </p:spPr>
        <p:txBody>
          <a:bodyPr/>
          <a:lstStyle/>
          <a:p>
            <a:endParaRPr lang="sr-Latn-RS" dirty="0"/>
          </a:p>
          <a:p>
            <a:r>
              <a:rPr lang="en-US" dirty="0" err="1"/>
              <a:t>унутар</a:t>
            </a:r>
            <a:r>
              <a:rPr lang="en-US" dirty="0"/>
              <a:t> </a:t>
            </a:r>
            <a:r>
              <a:rPr lang="en-US" dirty="0" err="1"/>
              <a:t>предузећа</a:t>
            </a:r>
            <a:r>
              <a:rPr lang="en-US" dirty="0"/>
              <a:t> </a:t>
            </a:r>
            <a:r>
              <a:rPr lang="sr-Cyrl-RS" dirty="0"/>
              <a:t>и изван </a:t>
            </a:r>
            <a:r>
              <a:rPr lang="en-US" dirty="0" err="1"/>
              <a:t>интерно</a:t>
            </a:r>
            <a:r>
              <a:rPr lang="sr-Cyrl-RS" dirty="0"/>
              <a:t>/</a:t>
            </a:r>
            <a:r>
              <a:rPr lang="en-US" dirty="0" err="1"/>
              <a:t>екстерно</a:t>
            </a:r>
            <a:r>
              <a:rPr lang="sr-Cyrl-RS" dirty="0"/>
              <a:t>.</a:t>
            </a:r>
          </a:p>
          <a:p>
            <a:r>
              <a:rPr lang="sr-Cyrl-RS" dirty="0" smtClean="0"/>
              <a:t>која би била </a:t>
            </a:r>
            <a:r>
              <a:rPr lang="en-US" dirty="0" err="1" smtClean="0"/>
              <a:t>непристрасна</a:t>
            </a:r>
            <a:endParaRPr lang="sr-Cyrl-RS" dirty="0"/>
          </a:p>
          <a:p>
            <a:r>
              <a:rPr lang="sr-Cyrl-RS" dirty="0"/>
              <a:t>О</a:t>
            </a:r>
            <a:r>
              <a:rPr lang="en-US" dirty="0" err="1"/>
              <a:t>бјектив</a:t>
            </a:r>
            <a:r>
              <a:rPr lang="sr-Cyrl-RS" dirty="0"/>
              <a:t>но </a:t>
            </a:r>
            <a:r>
              <a:rPr lang="en-US" dirty="0" err="1"/>
              <a:t>сагледати</a:t>
            </a:r>
            <a:r>
              <a:rPr lang="en-US" dirty="0"/>
              <a:t> </a:t>
            </a:r>
            <a:r>
              <a:rPr lang="en-US" dirty="0" err="1"/>
              <a:t>могућност</a:t>
            </a:r>
            <a:r>
              <a:rPr lang="en-US" dirty="0"/>
              <a:t> </a:t>
            </a:r>
            <a:r>
              <a:rPr lang="en-US" dirty="0" err="1"/>
              <a:t>напредовања</a:t>
            </a:r>
            <a:r>
              <a:rPr lang="en-US" dirty="0"/>
              <a:t> </a:t>
            </a:r>
            <a:r>
              <a:rPr lang="en-US" dirty="0" err="1"/>
              <a:t>запосленог</a:t>
            </a:r>
            <a:r>
              <a:rPr lang="sr-Cyrl-RS" dirty="0"/>
              <a:t>,</a:t>
            </a:r>
            <a:r>
              <a:rPr lang="en-US" dirty="0"/>
              <a:t> </a:t>
            </a:r>
            <a:endParaRPr lang="sr-Cyrl-RS" dirty="0"/>
          </a:p>
          <a:p>
            <a:r>
              <a:rPr lang="en-US" dirty="0"/>
              <a:t>и </a:t>
            </a:r>
            <a:r>
              <a:rPr lang="en-US" dirty="0" err="1"/>
              <a:t>његова</a:t>
            </a:r>
            <a:r>
              <a:rPr lang="en-US" dirty="0"/>
              <a:t> </a:t>
            </a:r>
            <a:r>
              <a:rPr lang="en-US" dirty="0" err="1"/>
              <a:t>истицања</a:t>
            </a:r>
            <a:r>
              <a:rPr lang="en-US" dirty="0"/>
              <a:t> и </a:t>
            </a:r>
            <a:r>
              <a:rPr lang="en-US" dirty="0" err="1"/>
              <a:t>залага</a:t>
            </a:r>
            <a:r>
              <a:rPr lang="sr-Cyrl-RS" dirty="0"/>
              <a:t>ња</a:t>
            </a:r>
            <a:r>
              <a:rPr lang="en-US" dirty="0"/>
              <a:t> у </a:t>
            </a:r>
            <a:r>
              <a:rPr lang="en-US" dirty="0" err="1"/>
              <a:t>раду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текућим</a:t>
            </a:r>
            <a:r>
              <a:rPr lang="en-US" dirty="0"/>
              <a:t> </a:t>
            </a:r>
            <a:r>
              <a:rPr lang="en-US" dirty="0" err="1"/>
              <a:t>пословима</a:t>
            </a:r>
            <a:r>
              <a:rPr lang="en-US" dirty="0"/>
              <a:t> </a:t>
            </a:r>
            <a:endParaRPr lang="sr-Cyrl-RS" dirty="0"/>
          </a:p>
          <a:p>
            <a:r>
              <a:rPr lang="en-US" dirty="0"/>
              <a:t>и </a:t>
            </a:r>
            <a:r>
              <a:rPr lang="en-US" dirty="0" err="1"/>
              <a:t>ванредно</a:t>
            </a:r>
            <a:r>
              <a:rPr lang="en-US" dirty="0"/>
              <a:t> </a:t>
            </a:r>
            <a:r>
              <a:rPr lang="en-US" dirty="0" err="1"/>
              <a:t>истицање</a:t>
            </a:r>
            <a:r>
              <a:rPr lang="en-US" dirty="0"/>
              <a:t> </a:t>
            </a:r>
            <a:r>
              <a:rPr lang="en-US" dirty="0" err="1"/>
              <a:t>које</a:t>
            </a:r>
            <a:r>
              <a:rPr lang="en-US" dirty="0"/>
              <a:t> </a:t>
            </a:r>
            <a:r>
              <a:rPr lang="en-US" dirty="0" err="1"/>
              <a:t>доприноси</a:t>
            </a:r>
            <a:r>
              <a:rPr lang="en-US" dirty="0"/>
              <a:t> </a:t>
            </a:r>
            <a:r>
              <a:rPr lang="en-US" dirty="0" err="1"/>
              <a:t>унапређењу</a:t>
            </a:r>
            <a:r>
              <a:rPr lang="en-US" dirty="0"/>
              <a:t> </a:t>
            </a:r>
            <a:r>
              <a:rPr lang="en-US" dirty="0" err="1"/>
              <a:t>предузећа</a:t>
            </a:r>
            <a:r>
              <a:rPr lang="en-US" dirty="0"/>
              <a:t>.</a:t>
            </a:r>
            <a:endParaRPr lang="sr-Latn-RS" dirty="0"/>
          </a:p>
          <a:p>
            <a:endParaRPr lang="sr-Latn-RS" dirty="0"/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88640"/>
            <a:ext cx="8381260" cy="1221601"/>
          </a:xfrm>
        </p:spPr>
        <p:txBody>
          <a:bodyPr/>
          <a:lstStyle/>
          <a:p>
            <a:r>
              <a:rPr lang="sr-Latn-RS" dirty="0"/>
              <a:t/>
            </a:r>
            <a:br>
              <a:rPr lang="sr-Latn-RS" dirty="0"/>
            </a:br>
            <a:r>
              <a:rPr lang="sr-Latn-RS" dirty="0"/>
              <a:t/>
            </a:r>
            <a:br>
              <a:rPr lang="sr-Latn-RS" dirty="0"/>
            </a:br>
            <a:r>
              <a:rPr lang="sr-Latn-RS" dirty="0"/>
              <a:t>(III) </a:t>
            </a:r>
            <a:r>
              <a:rPr lang="en-US" dirty="0" err="1"/>
              <a:t>предлаж</a:t>
            </a:r>
            <a:r>
              <a:rPr lang="sr-Latn-RS" dirty="0"/>
              <a:t>e </a:t>
            </a:r>
            <a:r>
              <a:rPr lang="sr-Cyrl-RS" dirty="0"/>
              <a:t>се решење</a:t>
            </a:r>
            <a:r>
              <a:rPr lang="sr-Latn-RS" dirty="0"/>
              <a:t>: </a:t>
            </a:r>
            <a:r>
              <a:rPr lang="en-US" dirty="0" err="1"/>
              <a:t>осн</a:t>
            </a:r>
            <a:r>
              <a:rPr lang="sr-Cyrl-RS" dirty="0"/>
              <a:t>и</a:t>
            </a:r>
            <a:r>
              <a:rPr lang="en-US" dirty="0" err="1"/>
              <a:t>ва</a:t>
            </a:r>
            <a:r>
              <a:rPr lang="sr-Cyrl-RS" dirty="0"/>
              <a:t>њ</a:t>
            </a:r>
            <a:r>
              <a:rPr lang="en-US" dirty="0"/>
              <a:t>е </a:t>
            </a:r>
            <a:r>
              <a:rPr lang="en-US" dirty="0" err="1"/>
              <a:t>нове</a:t>
            </a:r>
            <a:r>
              <a:rPr lang="en-US" dirty="0"/>
              <a:t> </a:t>
            </a:r>
            <a:r>
              <a:rPr lang="en-US" dirty="0" err="1"/>
              <a:t>независн</a:t>
            </a:r>
            <a:r>
              <a:rPr lang="sr-Cyrl-RS" dirty="0"/>
              <a:t>е</a:t>
            </a:r>
            <a:r>
              <a:rPr lang="en-US" dirty="0"/>
              <a:t> </a:t>
            </a:r>
            <a:r>
              <a:rPr lang="en-US" dirty="0" err="1"/>
              <a:t>комисиј</a:t>
            </a:r>
            <a:r>
              <a:rPr lang="sr-Cyrl-RS" dirty="0"/>
              <a:t>е</a:t>
            </a:r>
            <a:r>
              <a:rPr lang="en-US" dirty="0"/>
              <a:t> </a:t>
            </a:r>
            <a:r>
              <a:rPr lang="sr-Cyrl-RS" dirty="0"/>
              <a:t/>
            </a:r>
            <a:br>
              <a:rPr lang="sr-Cyrl-RS" dirty="0"/>
            </a:br>
            <a:r>
              <a:rPr lang="sr-Latn-RS" dirty="0"/>
              <a:t/>
            </a:r>
            <a:br>
              <a:rPr lang="sr-Latn-RS" dirty="0"/>
            </a:br>
            <a:endParaRPr lang="sr-Latn-RS" dirty="0"/>
          </a:p>
        </p:txBody>
      </p:sp>
      <p:pic>
        <p:nvPicPr>
          <p:cNvPr id="5" name="Picture 2" descr="Kako da imenom firme trasirate poslovni uspeh – Cloud Coaching Magaz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56992"/>
            <a:ext cx="3960440" cy="247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261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3" y="1719070"/>
            <a:ext cx="4176464" cy="4950289"/>
          </a:xfrm>
        </p:spPr>
        <p:txBody>
          <a:bodyPr/>
          <a:lstStyle/>
          <a:p>
            <a:pPr lvl="0"/>
            <a:endParaRPr lang="sr-Cyrl-RS" dirty="0"/>
          </a:p>
          <a:p>
            <a:pPr lvl="0"/>
            <a:r>
              <a:rPr lang="sr-Cyrl-RS" dirty="0"/>
              <a:t>награђивање запослених који се истичу са </a:t>
            </a:r>
          </a:p>
          <a:p>
            <a:pPr lvl="0"/>
            <a:r>
              <a:rPr lang="sr-Cyrl-RS" dirty="0"/>
              <a:t>средњом и нижом стручном спремом, </a:t>
            </a:r>
          </a:p>
          <a:p>
            <a:pPr lvl="0"/>
            <a:r>
              <a:rPr lang="sr-Cyrl-RS" dirty="0"/>
              <a:t>награђивање запослених у администрацији и </a:t>
            </a:r>
          </a:p>
          <a:p>
            <a:pPr lvl="0"/>
            <a:endParaRPr lang="sr-Cyrl-RS" dirty="0"/>
          </a:p>
          <a:p>
            <a:pPr lvl="0"/>
            <a:r>
              <a:rPr lang="sr-Cyrl-RS" dirty="0"/>
              <a:t>посебно за предлагаче идеја из које проистичу уштеде, профит итд да не би било дискриминације.</a:t>
            </a:r>
          </a:p>
          <a:p>
            <a:pPr marL="45720" lvl="0" indent="0">
              <a:buNone/>
            </a:pPr>
            <a:endParaRPr lang="sr-Cyrl-RS" dirty="0"/>
          </a:p>
          <a:p>
            <a:pPr lvl="0"/>
            <a:endParaRPr lang="sr-Cyrl-RS" dirty="0"/>
          </a:p>
          <a:p>
            <a:pPr lvl="0"/>
            <a:endParaRPr lang="sr-Cyrl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(III) </a:t>
            </a:r>
            <a:r>
              <a:rPr lang="sr-Cyrl-RS" dirty="0"/>
              <a:t>увести три категорије за напредовање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08920"/>
            <a:ext cx="4464495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5733256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sz="1200" dirty="0">
              <a:hlinkClick r:id="rId3"/>
            </a:endParaRPr>
          </a:p>
          <a:p>
            <a:endParaRPr lang="sr-Cyrl-RS" sz="1200" dirty="0">
              <a:hlinkClick r:id="rId3"/>
            </a:endParaRPr>
          </a:p>
          <a:p>
            <a:endParaRPr lang="sr-Cyrl-RS" sz="1200" dirty="0">
              <a:hlinkClick r:id="rId3"/>
            </a:endParaRPr>
          </a:p>
          <a:p>
            <a:r>
              <a:rPr lang="sr-Cyrl-RS" sz="1200" dirty="0">
                <a:solidFill>
                  <a:schemeClr val="accent2">
                    <a:lumMod val="50000"/>
                  </a:schemeClr>
                </a:solidFill>
              </a:rPr>
              <a:t>Извор: </a:t>
            </a:r>
            <a:r>
              <a:rPr lang="sr-Latn-RS" sz="1200" dirty="0">
                <a:hlinkClick r:id="rId3"/>
              </a:rPr>
              <a:t>https://www.teb.hr/novosti/2019/isplata-nagrade-za-radne-rezultate/</a:t>
            </a:r>
            <a:endParaRPr lang="sr-Cyrl-RS" sz="1200" dirty="0"/>
          </a:p>
          <a:p>
            <a:r>
              <a:rPr lang="sr-Latn-RS" sz="1200" dirty="0">
                <a:hlinkClick r:id="rId4"/>
              </a:rPr>
              <a:t>https://www.ekvarner.info/sadrzaj/seminar--nagradivanje--razvoj-i-motivacija-zaposlenika/11630_10</a:t>
            </a:r>
            <a:endParaRPr lang="sr-Cyrl-RS" sz="1200" dirty="0"/>
          </a:p>
          <a:p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1716763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223449" cy="4950289"/>
          </a:xfrm>
        </p:spPr>
        <p:txBody>
          <a:bodyPr>
            <a:normAutofit/>
          </a:bodyPr>
          <a:lstStyle/>
          <a:p>
            <a:r>
              <a:rPr lang="en-US" dirty="0" err="1"/>
              <a:t>Постоји</a:t>
            </a:r>
            <a:r>
              <a:rPr lang="en-US" dirty="0"/>
              <a:t> </a:t>
            </a:r>
            <a:r>
              <a:rPr lang="en-US" dirty="0" err="1"/>
              <a:t>интерни</a:t>
            </a:r>
            <a:r>
              <a:rPr lang="en-US" dirty="0"/>
              <a:t> </a:t>
            </a:r>
            <a:r>
              <a:rPr lang="en-US" dirty="0" err="1"/>
              <a:t>образац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напредовање</a:t>
            </a:r>
            <a:r>
              <a:rPr lang="en-US" dirty="0"/>
              <a:t> </a:t>
            </a:r>
            <a:r>
              <a:rPr lang="en-US" dirty="0" err="1"/>
              <a:t>запосленог</a:t>
            </a:r>
            <a:r>
              <a:rPr lang="en-US" dirty="0"/>
              <a:t> </a:t>
            </a:r>
            <a:r>
              <a:rPr lang="en-US" dirty="0" err="1"/>
              <a:t>који</a:t>
            </a:r>
            <a:r>
              <a:rPr lang="en-US" dirty="0"/>
              <a:t> </a:t>
            </a:r>
            <a:r>
              <a:rPr lang="en-US" dirty="0" err="1"/>
              <a:t>наводи</a:t>
            </a:r>
            <a:r>
              <a:rPr lang="en-US" dirty="0"/>
              <a:t> </a:t>
            </a:r>
            <a:r>
              <a:rPr lang="en-US" dirty="0" err="1"/>
              <a:t>следеће</a:t>
            </a:r>
            <a:r>
              <a:rPr lang="en-US" dirty="0"/>
              <a:t> а </a:t>
            </a:r>
            <a:r>
              <a:rPr lang="en-US" dirty="0" err="1"/>
              <a:t>који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примењује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горе</a:t>
            </a:r>
            <a:r>
              <a:rPr lang="en-US" dirty="0"/>
              <a:t> </a:t>
            </a:r>
            <a:r>
              <a:rPr lang="en-US" dirty="0" err="1"/>
              <a:t>поменутих</a:t>
            </a:r>
            <a:r>
              <a:rPr lang="en-US" dirty="0"/>
              <a:t> </a:t>
            </a:r>
            <a:r>
              <a:rPr lang="en-US" dirty="0" err="1"/>
              <a:t>разлога</a:t>
            </a:r>
            <a:r>
              <a:rPr lang="en-US" dirty="0"/>
              <a:t>. (</a:t>
            </a:r>
            <a:r>
              <a:rPr lang="en-US" dirty="0" err="1"/>
              <a:t>кључне</a:t>
            </a:r>
            <a:r>
              <a:rPr lang="en-US" dirty="0"/>
              <a:t> </a:t>
            </a:r>
            <a:r>
              <a:rPr lang="en-US" dirty="0" err="1"/>
              <a:t>реч</a:t>
            </a:r>
            <a:r>
              <a:rPr lang="sr-Cyrl-RS" dirty="0"/>
              <a:t>енице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обрасца</a:t>
            </a:r>
            <a:r>
              <a:rPr lang="en-US" dirty="0"/>
              <a:t>)</a:t>
            </a:r>
            <a:endParaRPr lang="sr-Cyrl-RS" dirty="0"/>
          </a:p>
          <a:p>
            <a:pPr marL="45720" indent="0">
              <a:buNone/>
            </a:pPr>
            <a:endParaRPr lang="sr-Latn-RS" dirty="0"/>
          </a:p>
          <a:p>
            <a:pPr marL="502920" lvl="0" indent="-457200">
              <a:buFont typeface="+mj-lt"/>
              <a:buAutoNum type="arabicParenR"/>
            </a:pPr>
            <a:r>
              <a:rPr lang="en-US" dirty="0" err="1"/>
              <a:t>Евентуални</a:t>
            </a:r>
            <a:r>
              <a:rPr lang="en-US" dirty="0"/>
              <a:t> </a:t>
            </a:r>
            <a:r>
              <a:rPr lang="en-US" dirty="0" err="1"/>
              <a:t>конкретни</a:t>
            </a:r>
            <a:r>
              <a:rPr lang="en-US" dirty="0"/>
              <a:t> </a:t>
            </a:r>
            <a:r>
              <a:rPr lang="en-US" dirty="0" err="1"/>
              <a:t>корисни</a:t>
            </a:r>
            <a:r>
              <a:rPr lang="en-US" dirty="0"/>
              <a:t> </a:t>
            </a:r>
            <a:r>
              <a:rPr lang="en-US" dirty="0" err="1"/>
              <a:t>предлози</a:t>
            </a:r>
            <a:r>
              <a:rPr lang="en-US" dirty="0"/>
              <a:t> </a:t>
            </a:r>
            <a:r>
              <a:rPr lang="en-US" dirty="0" err="1"/>
              <a:t>запосленог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унапређење</a:t>
            </a:r>
            <a:r>
              <a:rPr lang="en-US" dirty="0"/>
              <a:t> </a:t>
            </a:r>
            <a:r>
              <a:rPr lang="en-US" dirty="0" err="1"/>
              <a:t>рада</a:t>
            </a:r>
            <a:r>
              <a:rPr lang="en-US" dirty="0"/>
              <a:t>:</a:t>
            </a:r>
            <a:endParaRPr lang="sr-Latn-RS" dirty="0"/>
          </a:p>
          <a:p>
            <a:pPr marL="502920" lvl="0" indent="-457200">
              <a:buFont typeface="+mj-lt"/>
              <a:buAutoNum type="arabicParenR"/>
            </a:pPr>
            <a:r>
              <a:rPr lang="en-US" dirty="0" err="1"/>
              <a:t>Испољавање</a:t>
            </a:r>
            <a:r>
              <a:rPr lang="en-US" dirty="0"/>
              <a:t> </a:t>
            </a:r>
            <a:r>
              <a:rPr lang="en-US" dirty="0" err="1"/>
              <a:t>иницијативе</a:t>
            </a:r>
            <a:r>
              <a:rPr lang="en-US" dirty="0"/>
              <a:t> и </a:t>
            </a:r>
            <a:r>
              <a:rPr lang="en-US" dirty="0" err="1"/>
              <a:t>давање</a:t>
            </a:r>
            <a:r>
              <a:rPr lang="en-US" dirty="0"/>
              <a:t> </a:t>
            </a:r>
            <a:r>
              <a:rPr lang="en-US" dirty="0" err="1"/>
              <a:t>корисних</a:t>
            </a:r>
            <a:r>
              <a:rPr lang="en-US" dirty="0"/>
              <a:t> </a:t>
            </a:r>
            <a:r>
              <a:rPr lang="en-US" dirty="0" err="1"/>
              <a:t>предлога</a:t>
            </a:r>
            <a:r>
              <a:rPr lang="en-US" dirty="0"/>
              <a:t>,</a:t>
            </a:r>
            <a:endParaRPr lang="sr-Latn-RS" dirty="0"/>
          </a:p>
          <a:p>
            <a:pPr marL="502920" lvl="0" indent="-457200">
              <a:buFont typeface="+mj-lt"/>
              <a:buAutoNum type="arabicParenR"/>
            </a:pPr>
            <a:r>
              <a:rPr lang="en-US" dirty="0" err="1"/>
              <a:t>Стручна</a:t>
            </a:r>
            <a:r>
              <a:rPr lang="en-US" dirty="0"/>
              <a:t> </a:t>
            </a:r>
            <a:r>
              <a:rPr lang="en-US" dirty="0" err="1"/>
              <a:t>помоћ</a:t>
            </a:r>
            <a:r>
              <a:rPr lang="en-US" dirty="0"/>
              <a:t> </a:t>
            </a:r>
            <a:r>
              <a:rPr lang="en-US" dirty="0" err="1"/>
              <a:t>другим</a:t>
            </a:r>
            <a:r>
              <a:rPr lang="en-US" dirty="0"/>
              <a:t> </a:t>
            </a:r>
            <a:r>
              <a:rPr lang="en-US" dirty="0" err="1"/>
              <a:t>колегама</a:t>
            </a:r>
            <a:r>
              <a:rPr lang="en-US" dirty="0"/>
              <a:t> и </a:t>
            </a:r>
            <a:r>
              <a:rPr lang="en-US" dirty="0" err="1"/>
              <a:t>обучавање</a:t>
            </a:r>
            <a:r>
              <a:rPr lang="en-US" dirty="0"/>
              <a:t> </a:t>
            </a:r>
            <a:r>
              <a:rPr lang="en-US" dirty="0" err="1"/>
              <a:t>нових</a:t>
            </a:r>
            <a:r>
              <a:rPr lang="en-US" dirty="0"/>
              <a:t> </a:t>
            </a:r>
            <a:r>
              <a:rPr lang="en-US" dirty="0" err="1"/>
              <a:t>радника</a:t>
            </a:r>
            <a:r>
              <a:rPr lang="en-US" dirty="0"/>
              <a:t>,</a:t>
            </a:r>
            <a:endParaRPr lang="sr-Latn-RS" dirty="0"/>
          </a:p>
          <a:p>
            <a:pPr marL="502920" lvl="0" indent="-457200">
              <a:buFont typeface="+mj-lt"/>
              <a:buAutoNum type="arabicParenR"/>
            </a:pPr>
            <a:r>
              <a:rPr lang="en-US" dirty="0" err="1"/>
              <a:t>Стручно</a:t>
            </a:r>
            <a:r>
              <a:rPr lang="en-US" dirty="0"/>
              <a:t> </a:t>
            </a:r>
            <a:r>
              <a:rPr lang="en-US" dirty="0" err="1"/>
              <a:t>усавршавање</a:t>
            </a:r>
            <a:r>
              <a:rPr lang="en-US" dirty="0"/>
              <a:t>.</a:t>
            </a:r>
            <a:endParaRPr lang="sr-Latn-RS" dirty="0"/>
          </a:p>
          <a:p>
            <a:pPr marL="45720" indent="0">
              <a:buNone/>
            </a:pPr>
            <a:endParaRPr lang="sr-Latn-RS" dirty="0"/>
          </a:p>
          <a:p>
            <a:r>
              <a:rPr lang="en-US" dirty="0" err="1"/>
              <a:t>Немогућност</a:t>
            </a:r>
            <a:r>
              <a:rPr lang="en-US" dirty="0"/>
              <a:t> </a:t>
            </a:r>
            <a:r>
              <a:rPr lang="en-US" dirty="0" err="1"/>
              <a:t>напредовања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послу</a:t>
            </a:r>
            <a:r>
              <a:rPr lang="en-US" dirty="0"/>
              <a:t>,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супротно</a:t>
            </a:r>
            <a:r>
              <a:rPr lang="en-US" dirty="0"/>
              <a:t> </a:t>
            </a:r>
            <a:r>
              <a:rPr lang="en-US" dirty="0" err="1"/>
              <a:t>Уставу</a:t>
            </a:r>
            <a:r>
              <a:rPr lang="en-US" dirty="0"/>
              <a:t> Р.С., </a:t>
            </a:r>
            <a:r>
              <a:rPr lang="en-US" dirty="0" err="1"/>
              <a:t>Закону</a:t>
            </a:r>
            <a:r>
              <a:rPr lang="en-US" dirty="0"/>
              <a:t> о </a:t>
            </a:r>
            <a:r>
              <a:rPr lang="en-US" dirty="0" err="1"/>
              <a:t>раду</a:t>
            </a:r>
            <a:r>
              <a:rPr lang="en-US" dirty="0"/>
              <a:t>, </a:t>
            </a:r>
            <a:r>
              <a:rPr lang="en-US" dirty="0" err="1"/>
              <a:t>као</a:t>
            </a:r>
            <a:r>
              <a:rPr lang="en-US" dirty="0"/>
              <a:t> и </a:t>
            </a:r>
            <a:r>
              <a:rPr lang="en-US" dirty="0" err="1"/>
              <a:t>Европској</a:t>
            </a:r>
            <a:r>
              <a:rPr lang="en-US" dirty="0"/>
              <a:t> </a:t>
            </a:r>
            <a:r>
              <a:rPr lang="en-US" dirty="0" err="1"/>
              <a:t>социјалној</a:t>
            </a:r>
            <a:r>
              <a:rPr lang="en-US" dirty="0"/>
              <a:t> </a:t>
            </a:r>
            <a:r>
              <a:rPr lang="en-US" dirty="0" err="1"/>
              <a:t>повељи</a:t>
            </a:r>
            <a:r>
              <a:rPr lang="en-US" dirty="0"/>
              <a:t>.</a:t>
            </a:r>
            <a:endParaRPr lang="sr-Latn-RS" dirty="0"/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(III) </a:t>
            </a:r>
            <a:r>
              <a:rPr lang="en-US" dirty="0" err="1"/>
              <a:t>интерни</a:t>
            </a:r>
            <a:r>
              <a:rPr lang="en-US" dirty="0"/>
              <a:t> </a:t>
            </a:r>
            <a:r>
              <a:rPr lang="en-US" dirty="0" err="1"/>
              <a:t>образац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напредовање</a:t>
            </a:r>
            <a:r>
              <a:rPr lang="en-US" dirty="0"/>
              <a:t> </a:t>
            </a:r>
            <a:r>
              <a:rPr lang="en-US" dirty="0" err="1"/>
              <a:t>запосленог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714516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3E415D51-0359-4F88-9775-A35551BCD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719071"/>
            <a:ext cx="8640959" cy="4948548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Радници имају право да узму учешћа у одређивању и побољшавању услова рада и радне околине у свом </a:t>
            </a:r>
            <a:r>
              <a:rPr lang="ru-RU" dirty="0" smtClean="0"/>
              <a:t>предузетништву и </a:t>
            </a:r>
          </a:p>
          <a:p>
            <a:r>
              <a:rPr lang="ru-RU" b="1" dirty="0" smtClean="0"/>
              <a:t>развој </a:t>
            </a:r>
            <a:r>
              <a:rPr lang="ru-RU" b="1" dirty="0"/>
              <a:t>каријере укључујући унапређење. </a:t>
            </a:r>
            <a:endParaRPr lang="en-US" b="1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CCC6D31F-E40B-4472-B176-17D356079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sr-Latn-RS" dirty="0"/>
              <a:t>(III) </a:t>
            </a:r>
            <a:r>
              <a:rPr lang="ru-RU" dirty="0"/>
              <a:t>Европска социјална повеља</a:t>
            </a:r>
            <a:br>
              <a:rPr lang="ru-RU" dirty="0"/>
            </a:b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43079CB-29D3-4D12-BF91-A3CDAB9F7C36}"/>
              </a:ext>
            </a:extLst>
          </p:cNvPr>
          <p:cNvSpPr/>
          <p:nvPr/>
        </p:nvSpPr>
        <p:spPr>
          <a:xfrm>
            <a:off x="539552" y="6021288"/>
            <a:ext cx="8222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>
                <a:solidFill>
                  <a:schemeClr val="accent2">
                    <a:lumMod val="50000"/>
                  </a:schemeClr>
                </a:solidFill>
              </a:rPr>
              <a:t>Извор страна 35: </a:t>
            </a:r>
            <a:r>
              <a:rPr lang="ru-RU" dirty="0">
                <a:hlinkClick r:id="rId2"/>
              </a:rPr>
              <a:t>https://www.ombudsman.co.me/docs/Evropska_socijalna_povelja.pdf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9827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5442866"/>
              </p:ext>
            </p:extLst>
          </p:nvPr>
        </p:nvGraphicFramePr>
        <p:xfrm>
          <a:off x="179512" y="1700808"/>
          <a:ext cx="871296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(I) </a:t>
            </a:r>
            <a:r>
              <a:rPr lang="sr-Cyrl-RS" dirty="0"/>
              <a:t>финансијска анализа пословања</a:t>
            </a:r>
            <a:r>
              <a:rPr lang="en-US" dirty="0"/>
              <a:t> </a:t>
            </a:r>
            <a:r>
              <a:rPr lang="sr-Cyrl-RS" dirty="0"/>
              <a:t>и индикатори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684533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0727" y="1719070"/>
            <a:ext cx="4607297" cy="4950289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endParaRPr lang="sr-Cyrl-RS" dirty="0"/>
          </a:p>
          <a:p>
            <a:r>
              <a:rPr lang="sr-Cyrl-RS" dirty="0"/>
              <a:t>Они који квалитетно раде знају и могу да цене нечији изузетан рад за предузеће, </a:t>
            </a:r>
          </a:p>
          <a:p>
            <a:r>
              <a:rPr lang="sr-Cyrl-RS" dirty="0"/>
              <a:t>неће их спутавати и омињени су у радном окружењу. </a:t>
            </a:r>
          </a:p>
          <a:p>
            <a:r>
              <a:rPr lang="sr-Cyrl-RS" dirty="0"/>
              <a:t>Изгледа да је проблем оцена нечијег рада и доприноса, што је очито пропуст у процедури или уопште не постоји</a:t>
            </a:r>
          </a:p>
          <a:p>
            <a:r>
              <a:rPr lang="sr-Cyrl-RS" dirty="0"/>
              <a:t>О</a:t>
            </a:r>
            <a:r>
              <a:rPr lang="sr-Cyrl-RS" dirty="0" smtClean="0"/>
              <a:t>дговорна </a:t>
            </a:r>
            <a:r>
              <a:rPr lang="sr-Cyrl-RS" b="1" dirty="0"/>
              <a:t>служба за кадрове као и кабинет директора. </a:t>
            </a:r>
          </a:p>
          <a:p>
            <a:r>
              <a:rPr lang="sr-Cyrl-RS" dirty="0"/>
              <a:t>Пример: Тесла је морао да напусти Србију због не препознавања интелекта.</a:t>
            </a:r>
            <a:endParaRPr lang="sr-Latn-RS" dirty="0"/>
          </a:p>
          <a:p>
            <a:pPr marL="45720" indent="0">
              <a:buNone/>
            </a:pPr>
            <a:endParaRPr lang="sr-Cyrl-RS" dirty="0"/>
          </a:p>
          <a:p>
            <a:pPr marL="45720" indent="0">
              <a:buNone/>
            </a:pPr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(III) </a:t>
            </a:r>
            <a:r>
              <a:rPr lang="sr-Cyrl-RS" dirty="0"/>
              <a:t>Ко може да цени нечији рад</a:t>
            </a:r>
            <a:endParaRPr lang="sr-Latn-R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291" y="2636912"/>
            <a:ext cx="3824411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267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5" cy="5040560"/>
          </a:xfrm>
        </p:spPr>
        <p:txBody>
          <a:bodyPr>
            <a:normAutofit fontScale="92500" lnSpcReduction="20000"/>
          </a:bodyPr>
          <a:lstStyle/>
          <a:p>
            <a:endParaRPr lang="sr-Cyrl-RS" dirty="0"/>
          </a:p>
          <a:p>
            <a:r>
              <a:rPr lang="sr-Cyrl-RS" dirty="0"/>
              <a:t>Нема мотивационог награђивања иако се:</a:t>
            </a:r>
          </a:p>
          <a:p>
            <a:r>
              <a:rPr lang="sr-Cyrl-RS" dirty="0"/>
              <a:t>п</a:t>
            </a:r>
            <a:r>
              <a:rPr lang="en-US" dirty="0" err="1"/>
              <a:t>осао</a:t>
            </a:r>
            <a:r>
              <a:rPr lang="en-US" dirty="0"/>
              <a:t> </a:t>
            </a:r>
            <a:r>
              <a:rPr lang="en-US" dirty="0" err="1"/>
              <a:t>одрађ</a:t>
            </a:r>
            <a:r>
              <a:rPr lang="sr-Cyrl-RS" dirty="0"/>
              <a:t>ује</a:t>
            </a:r>
            <a:r>
              <a:rPr lang="en-US" dirty="0"/>
              <a:t> </a:t>
            </a:r>
            <a:r>
              <a:rPr lang="en-US" dirty="0" err="1"/>
              <a:t>тачно</a:t>
            </a:r>
            <a:r>
              <a:rPr lang="en-US" dirty="0"/>
              <a:t>, </a:t>
            </a:r>
            <a:r>
              <a:rPr lang="en-US" dirty="0" err="1"/>
              <a:t>брзо</a:t>
            </a:r>
            <a:r>
              <a:rPr lang="en-US" dirty="0"/>
              <a:t> и </a:t>
            </a:r>
            <a:r>
              <a:rPr lang="en-US" dirty="0" err="1"/>
              <a:t>професионално</a:t>
            </a:r>
            <a:r>
              <a:rPr lang="sr-Latn-RS" dirty="0"/>
              <a:t>.</a:t>
            </a:r>
            <a:endParaRPr lang="sr-Cyrl-RS" dirty="0"/>
          </a:p>
          <a:p>
            <a:r>
              <a:rPr lang="sr-Cyrl-RS" dirty="0"/>
              <a:t>Директори дају задужења која су додатна и обећавају унапређење.</a:t>
            </a:r>
          </a:p>
          <a:p>
            <a:r>
              <a:rPr lang="sr-Cyrl-RS" dirty="0"/>
              <a:t>Након завршеног обимног посла нема ни говора о томе.</a:t>
            </a:r>
          </a:p>
          <a:p>
            <a:r>
              <a:rPr lang="sr-Cyrl-RS" dirty="0"/>
              <a:t>Тражити да се обећање стави на папир.</a:t>
            </a:r>
            <a:br>
              <a:rPr lang="sr-Cyrl-RS" dirty="0"/>
            </a:br>
            <a:r>
              <a:rPr lang="sr-Cyrl-RS" dirty="0"/>
              <a:t/>
            </a:r>
            <a:br>
              <a:rPr lang="sr-Cyrl-RS" dirty="0"/>
            </a:br>
            <a:r>
              <a:rPr lang="sr-Cyrl-RS" dirty="0"/>
              <a:t>Задужења:</a:t>
            </a:r>
          </a:p>
          <a:p>
            <a:r>
              <a:rPr lang="sr-Cyrl-RS" dirty="0"/>
              <a:t>пример 1. председник комисије за целу Србију.</a:t>
            </a:r>
          </a:p>
          <a:p>
            <a:r>
              <a:rPr lang="sr-Cyrl-RS" dirty="0"/>
              <a:t>пример 2. Н</a:t>
            </a:r>
            <a:r>
              <a:rPr lang="en-US" dirty="0" err="1"/>
              <a:t>аврш</a:t>
            </a:r>
            <a:r>
              <a:rPr lang="sr-Cyrl-RS" dirty="0"/>
              <a:t>ен</a:t>
            </a:r>
            <a:r>
              <a:rPr lang="en-US" dirty="0"/>
              <a:t> </a:t>
            </a:r>
            <a:r>
              <a:rPr lang="sr-Cyrl-RS" dirty="0"/>
              <a:t>низ</a:t>
            </a:r>
            <a:r>
              <a:rPr lang="en-US" dirty="0"/>
              <a:t> </a:t>
            </a:r>
            <a:r>
              <a:rPr lang="en-US" dirty="0" err="1"/>
              <a:t>година</a:t>
            </a:r>
            <a:r>
              <a:rPr lang="en-US" dirty="0"/>
              <a:t> </a:t>
            </a:r>
            <a:r>
              <a:rPr lang="en-US" dirty="0" err="1"/>
              <a:t>радног</a:t>
            </a:r>
            <a:r>
              <a:rPr lang="en-US" dirty="0"/>
              <a:t> </a:t>
            </a:r>
            <a:r>
              <a:rPr lang="en-US" dirty="0" err="1"/>
              <a:t>ста</a:t>
            </a:r>
            <a:r>
              <a:rPr lang="sr-Cyrl-RS" dirty="0"/>
              <a:t>жа.</a:t>
            </a:r>
          </a:p>
          <a:p>
            <a:endParaRPr lang="sr-Cyrl-RS" dirty="0"/>
          </a:p>
          <a:p>
            <a:r>
              <a:rPr lang="sr-Cyrl-RS" dirty="0"/>
              <a:t>Додатна задужења регулисати посебним правилником о награђивању запослених како </a:t>
            </a:r>
            <a:r>
              <a:rPr lang="sr-Cyrl-RS" dirty="0" smtClean="0"/>
              <a:t>не би </a:t>
            </a:r>
            <a:r>
              <a:rPr lang="sr-Cyrl-RS" dirty="0"/>
              <a:t>били </a:t>
            </a:r>
            <a:r>
              <a:rPr lang="sr-Cyrl-RS" dirty="0" smtClean="0"/>
              <a:t>експлатисани </a:t>
            </a:r>
            <a:r>
              <a:rPr lang="sr-Cyrl-RS" dirty="0"/>
              <a:t>а други привилеговани.</a:t>
            </a:r>
          </a:p>
          <a:p>
            <a:endParaRPr lang="sr-Cyrl-RS" dirty="0"/>
          </a:p>
          <a:p>
            <a:r>
              <a:rPr lang="sr-Cyrl-RS" dirty="0"/>
              <a:t>У народу данас важи </a:t>
            </a:r>
            <a:r>
              <a:rPr lang="sr-Cyrl-RS" dirty="0" smtClean="0"/>
              <a:t>изрека </a:t>
            </a:r>
            <a:r>
              <a:rPr lang="sr-Cyrl-RS" dirty="0"/>
              <a:t>због система и појединаца </a:t>
            </a:r>
            <a:r>
              <a:rPr lang="sr-Cyrl-RS" dirty="0" smtClean="0"/>
              <a:t>који </a:t>
            </a:r>
            <a:r>
              <a:rPr lang="sr-Cyrl-RS" dirty="0"/>
              <a:t>себе </a:t>
            </a:r>
            <a:r>
              <a:rPr lang="sr-Cyrl-RS" b="1" dirty="0"/>
              <a:t>„стављају у злато а друге у блато“ </a:t>
            </a:r>
          </a:p>
          <a:p>
            <a:pPr marL="45720" indent="0">
              <a:buNone/>
            </a:pPr>
            <a:endParaRPr lang="sr-Cyrl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(III)</a:t>
            </a:r>
            <a:r>
              <a:rPr lang="sr-Cyrl-RS" dirty="0"/>
              <a:t> а</a:t>
            </a:r>
            <a:r>
              <a:rPr lang="sr-Latn-RS" dirty="0"/>
              <a:t>) </a:t>
            </a:r>
            <a:r>
              <a:rPr lang="sr-Cyrl-RS" dirty="0"/>
              <a:t>манипулација са унапређењима</a:t>
            </a:r>
            <a:endParaRPr lang="sr-Latn-R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3429000"/>
            <a:ext cx="2448271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013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3" y="1719070"/>
            <a:ext cx="8784975" cy="4950289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endParaRPr lang="sr-Cyrl-RS" dirty="0"/>
          </a:p>
          <a:p>
            <a:r>
              <a:rPr lang="sr-Cyrl-RS" dirty="0"/>
              <a:t>Пример 3. </a:t>
            </a:r>
            <a:r>
              <a:rPr lang="en-US" dirty="0" err="1"/>
              <a:t>Написа</a:t>
            </a:r>
            <a:r>
              <a:rPr lang="sr-Cyrl-RS" dirty="0"/>
              <a:t>на</a:t>
            </a:r>
            <a:r>
              <a:rPr lang="en-US" dirty="0"/>
              <a:t> </a:t>
            </a:r>
            <a:r>
              <a:rPr lang="en-US" dirty="0" err="1"/>
              <a:t>пројектн</a:t>
            </a:r>
            <a:r>
              <a:rPr lang="sr-Cyrl-RS" dirty="0"/>
              <a:t>а</a:t>
            </a:r>
            <a:r>
              <a:rPr lang="en-US" dirty="0"/>
              <a:t> </a:t>
            </a:r>
            <a:r>
              <a:rPr lang="en-US" dirty="0" err="1"/>
              <a:t>идеј</a:t>
            </a:r>
            <a:r>
              <a:rPr lang="sr-Cyrl-RS" dirty="0"/>
              <a:t>а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предузеће</a:t>
            </a:r>
            <a:r>
              <a:rPr lang="sr-Cyrl-RS" dirty="0"/>
              <a:t>,</a:t>
            </a:r>
            <a:r>
              <a:rPr lang="en-US" dirty="0"/>
              <a:t> </a:t>
            </a:r>
            <a:r>
              <a:rPr lang="en-US" dirty="0" err="1"/>
              <a:t>која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добила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значају</a:t>
            </a:r>
            <a:r>
              <a:rPr lang="en-US" dirty="0"/>
              <a:t> „</a:t>
            </a:r>
            <a:r>
              <a:rPr lang="en-US" dirty="0" err="1"/>
              <a:t>изван</a:t>
            </a:r>
            <a:r>
              <a:rPr lang="en-US" dirty="0"/>
              <a:t> </a:t>
            </a:r>
            <a:r>
              <a:rPr lang="en-US" dirty="0" err="1"/>
              <a:t>предузећа</a:t>
            </a:r>
            <a:r>
              <a:rPr lang="en-US" dirty="0"/>
              <a:t>“ </a:t>
            </a:r>
            <a:r>
              <a:rPr lang="en-US" dirty="0" err="1"/>
              <a:t>те</a:t>
            </a:r>
            <a:r>
              <a:rPr lang="en-US" dirty="0"/>
              <a:t> </a:t>
            </a:r>
            <a:r>
              <a:rPr lang="sr-Cyrl-RS" dirty="0"/>
              <a:t>се</a:t>
            </a:r>
            <a:r>
              <a:rPr lang="en-US" dirty="0"/>
              <a:t> </a:t>
            </a:r>
            <a:r>
              <a:rPr lang="en-US" dirty="0" err="1"/>
              <a:t>тако</a:t>
            </a:r>
            <a:r>
              <a:rPr lang="en-US" dirty="0"/>
              <a:t> </a:t>
            </a:r>
            <a:r>
              <a:rPr lang="en-US" dirty="0" err="1"/>
              <a:t>стек</a:t>
            </a:r>
            <a:r>
              <a:rPr lang="sr-Cyrl-RS" dirty="0"/>
              <a:t>ао</a:t>
            </a:r>
            <a:r>
              <a:rPr lang="en-US" dirty="0"/>
              <a:t> </a:t>
            </a:r>
            <a:r>
              <a:rPr lang="en-US" dirty="0" err="1"/>
              <a:t>услов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добијање</a:t>
            </a:r>
            <a:r>
              <a:rPr lang="en-US" dirty="0"/>
              <a:t> </a:t>
            </a:r>
            <a:r>
              <a:rPr lang="sr-Cyrl-RS" dirty="0"/>
              <a:t>наградног </a:t>
            </a:r>
            <a:r>
              <a:rPr lang="en-US" dirty="0" err="1"/>
              <a:t>коофицијента</a:t>
            </a:r>
            <a:r>
              <a:rPr lang="en-US" dirty="0"/>
              <a:t> - </a:t>
            </a:r>
            <a:r>
              <a:rPr lang="en-US" dirty="0" err="1"/>
              <a:t>менаџер</a:t>
            </a:r>
            <a:r>
              <a:rPr lang="en-US" dirty="0"/>
              <a:t> </a:t>
            </a:r>
            <a:r>
              <a:rPr lang="en-US" dirty="0" err="1"/>
              <a:t>пројекта</a:t>
            </a:r>
            <a:r>
              <a:rPr lang="en-US" dirty="0"/>
              <a:t> </a:t>
            </a:r>
            <a:r>
              <a:rPr lang="en-US" dirty="0" err="1" smtClean="0"/>
              <a:t>али</a:t>
            </a:r>
            <a:r>
              <a:rPr lang="sr-Cyrl-RS" dirty="0" smtClean="0"/>
              <a:t>,</a:t>
            </a:r>
            <a:r>
              <a:rPr lang="en-US" dirty="0" smtClean="0"/>
              <a:t> </a:t>
            </a:r>
            <a:endParaRPr lang="sr-Cyrl-RS" dirty="0"/>
          </a:p>
          <a:p>
            <a:endParaRPr lang="sr-Cyrl-RS" dirty="0"/>
          </a:p>
          <a:p>
            <a:r>
              <a:rPr lang="sr-Cyrl-RS" dirty="0" err="1"/>
              <a:t>п</a:t>
            </a:r>
            <a:r>
              <a:rPr lang="en-US" dirty="0" smtClean="0"/>
              <a:t>о </a:t>
            </a:r>
            <a:r>
              <a:rPr lang="en-US" dirty="0" err="1"/>
              <a:t>том</a:t>
            </a:r>
            <a:r>
              <a:rPr lang="en-US" dirty="0"/>
              <a:t> </a:t>
            </a:r>
            <a:r>
              <a:rPr lang="en-US" dirty="0" err="1"/>
              <a:t>питању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делу</a:t>
            </a:r>
            <a:r>
              <a:rPr lang="en-US" dirty="0"/>
              <a:t> </a:t>
            </a:r>
            <a:r>
              <a:rPr lang="en-US" dirty="0" err="1"/>
              <a:t>администрација</a:t>
            </a:r>
            <a:r>
              <a:rPr lang="en-US" dirty="0"/>
              <a:t> </a:t>
            </a:r>
            <a:r>
              <a:rPr lang="en-US" dirty="0" err="1"/>
              <a:t>ћутања</a:t>
            </a:r>
            <a:r>
              <a:rPr lang="en-US" dirty="0"/>
              <a:t>. </a:t>
            </a:r>
            <a:r>
              <a:rPr lang="sr-Cyrl-RS" dirty="0"/>
              <a:t>– исправити неправилности у процедури. </a:t>
            </a:r>
          </a:p>
          <a:p>
            <a:r>
              <a:rPr lang="en-US" dirty="0" err="1"/>
              <a:t>Да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би</a:t>
            </a:r>
            <a:r>
              <a:rPr lang="en-US" dirty="0"/>
              <a:t> </a:t>
            </a:r>
            <a:r>
              <a:rPr lang="en-US" dirty="0" err="1"/>
              <a:t>дешавале</a:t>
            </a:r>
            <a:r>
              <a:rPr lang="en-US" dirty="0"/>
              <a:t> </a:t>
            </a:r>
            <a:r>
              <a:rPr lang="en-US" dirty="0" err="1"/>
              <a:t>убудуће</a:t>
            </a:r>
            <a:r>
              <a:rPr lang="en-US" dirty="0"/>
              <a:t> </a:t>
            </a:r>
            <a:r>
              <a:rPr lang="en-US" dirty="0" err="1" smtClean="0"/>
              <a:t>опструкције</a:t>
            </a:r>
            <a:r>
              <a:rPr lang="sr-Cyrl-RS" dirty="0" smtClean="0"/>
              <a:t>, </a:t>
            </a:r>
            <a:endParaRPr lang="sr-Cyrl-RS" dirty="0"/>
          </a:p>
          <a:p>
            <a:pPr marL="45720" indent="0">
              <a:buNone/>
            </a:pPr>
            <a:r>
              <a:rPr lang="sr-Cyrl-RS" dirty="0"/>
              <a:t>   </a:t>
            </a:r>
            <a:r>
              <a:rPr lang="en-US" dirty="0" err="1"/>
              <a:t>када</a:t>
            </a:r>
            <a:r>
              <a:rPr lang="en-US" dirty="0"/>
              <a:t> </a:t>
            </a:r>
            <a:r>
              <a:rPr lang="en-US" dirty="0" err="1"/>
              <a:t>неко</a:t>
            </a:r>
            <a:r>
              <a:rPr lang="en-US" dirty="0"/>
              <a:t> </a:t>
            </a:r>
            <a:r>
              <a:rPr lang="en-US" dirty="0" err="1"/>
              <a:t>треба</a:t>
            </a:r>
            <a:r>
              <a:rPr lang="en-US" dirty="0"/>
              <a:t> </a:t>
            </a:r>
            <a:r>
              <a:rPr lang="en-US" dirty="0" err="1"/>
              <a:t>да</a:t>
            </a:r>
            <a:r>
              <a:rPr lang="en-US" dirty="0"/>
              <a:t> </a:t>
            </a:r>
            <a:r>
              <a:rPr lang="en-US" dirty="0" err="1"/>
              <a:t>добије</a:t>
            </a:r>
            <a:r>
              <a:rPr lang="en-US" dirty="0"/>
              <a:t> </a:t>
            </a:r>
            <a:r>
              <a:rPr lang="en-US" dirty="0" err="1"/>
              <a:t>унапређење</a:t>
            </a:r>
            <a:r>
              <a:rPr lang="sr-Cyrl-RS" dirty="0"/>
              <a:t>:</a:t>
            </a:r>
          </a:p>
          <a:p>
            <a:r>
              <a:rPr lang="en-US" b="1" dirty="0" err="1"/>
              <a:t>потребно</a:t>
            </a:r>
            <a:r>
              <a:rPr lang="en-US" b="1" dirty="0"/>
              <a:t> </a:t>
            </a:r>
            <a:r>
              <a:rPr lang="en-US" b="1" dirty="0" err="1"/>
              <a:t>је</a:t>
            </a:r>
            <a:r>
              <a:rPr lang="en-US" b="1" dirty="0"/>
              <a:t> </a:t>
            </a:r>
            <a:r>
              <a:rPr lang="en-US" b="1" dirty="0" err="1"/>
              <a:t>да</a:t>
            </a:r>
            <a:r>
              <a:rPr lang="en-US" b="1" dirty="0"/>
              <a:t> </a:t>
            </a:r>
            <a:r>
              <a:rPr lang="en-US" b="1" dirty="0" err="1"/>
              <a:t>независни</a:t>
            </a:r>
            <a:r>
              <a:rPr lang="en-US" b="1" dirty="0"/>
              <a:t> </a:t>
            </a:r>
            <a:r>
              <a:rPr lang="en-US" b="1" dirty="0" err="1"/>
              <a:t>орган</a:t>
            </a:r>
            <a:r>
              <a:rPr lang="en-US" b="1" dirty="0"/>
              <a:t> </a:t>
            </a:r>
            <a:r>
              <a:rPr lang="en-US" b="1" dirty="0" err="1"/>
              <a:t>додељује</a:t>
            </a:r>
            <a:r>
              <a:rPr lang="en-US" b="1" dirty="0"/>
              <a:t> </a:t>
            </a:r>
            <a:r>
              <a:rPr lang="en-US" b="1" dirty="0" err="1"/>
              <a:t>унапређење</a:t>
            </a:r>
            <a:r>
              <a:rPr lang="en-US" b="1" dirty="0"/>
              <a:t>. </a:t>
            </a:r>
            <a:endParaRPr lang="sr-Cyrl-RS" b="1" dirty="0"/>
          </a:p>
          <a:p>
            <a:endParaRPr lang="sr-Latn-RS" dirty="0"/>
          </a:p>
          <a:p>
            <a:r>
              <a:rPr lang="ru-RU" dirty="0"/>
              <a:t>Цитат: «Није ми жао што су украли моје идеје већ што немају своје» Тесла</a:t>
            </a:r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sr-Cyrl-RS" sz="1200" dirty="0">
                <a:solidFill>
                  <a:schemeClr val="accent2">
                    <a:lumMod val="50000"/>
                  </a:schemeClr>
                </a:solidFill>
              </a:rPr>
              <a:t>Извор: </a:t>
            </a:r>
            <a:r>
              <a:rPr lang="ru-RU" sz="1200" dirty="0">
                <a:hlinkClick r:id="rId2"/>
              </a:rPr>
              <a:t>https://www.srbijadanas.com/clanak/najvece-misli-univerzalnog-genija-nije-mi-zao-sto-su-krali-moje-ideje-vec-sto-nisu-imali</a:t>
            </a:r>
            <a:endParaRPr lang="sr-Latn-RS" sz="1200" dirty="0"/>
          </a:p>
          <a:p>
            <a:endParaRPr lang="ru-RU" dirty="0"/>
          </a:p>
          <a:p>
            <a:endParaRPr lang="sr-Cyrl-RS" dirty="0"/>
          </a:p>
          <a:p>
            <a:endParaRPr lang="sr-Cyrl-RS" dirty="0"/>
          </a:p>
          <a:p>
            <a:endParaRPr lang="sr-Latn-RS" sz="1400" dirty="0"/>
          </a:p>
          <a:p>
            <a:endParaRPr lang="sr-Cyrl-RS" dirty="0"/>
          </a:p>
          <a:p>
            <a:endParaRPr lang="sr-Latn-RS" dirty="0"/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(III)</a:t>
            </a:r>
            <a:r>
              <a:rPr lang="sr-Cyrl-RS" dirty="0"/>
              <a:t> б</a:t>
            </a:r>
            <a:r>
              <a:rPr lang="sr-Latn-RS" dirty="0"/>
              <a:t>) </a:t>
            </a:r>
            <a:r>
              <a:rPr lang="sr-Cyrl-RS" dirty="0"/>
              <a:t>манипулација са пројектима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796544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5" y="1628800"/>
            <a:ext cx="3816424" cy="4968552"/>
          </a:xfrm>
        </p:spPr>
        <p:txBody>
          <a:bodyPr/>
          <a:lstStyle/>
          <a:p>
            <a:endParaRPr lang="sr-Cyrl-RS" dirty="0"/>
          </a:p>
          <a:p>
            <a:endParaRPr lang="sr-Cyrl-RS" dirty="0"/>
          </a:p>
          <a:p>
            <a:r>
              <a:rPr lang="sr-Cyrl-RS" dirty="0"/>
              <a:t>То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управо</a:t>
            </a:r>
            <a:r>
              <a:rPr lang="en-US" dirty="0"/>
              <a:t> </a:t>
            </a:r>
            <a:r>
              <a:rPr lang="en-US" dirty="0" err="1"/>
              <a:t>дешава</a:t>
            </a:r>
            <a:r>
              <a:rPr lang="en-US" dirty="0"/>
              <a:t> </a:t>
            </a:r>
            <a:r>
              <a:rPr lang="en-US" dirty="0" err="1"/>
              <a:t>због</a:t>
            </a:r>
            <a:r>
              <a:rPr lang="en-US" dirty="0"/>
              <a:t> </a:t>
            </a:r>
            <a:r>
              <a:rPr lang="en-US" dirty="0" err="1"/>
              <a:t>наведеног</a:t>
            </a:r>
            <a:r>
              <a:rPr lang="en-US" dirty="0"/>
              <a:t> </a:t>
            </a:r>
            <a:r>
              <a:rPr lang="en-US" dirty="0" err="1"/>
              <a:t>јер</a:t>
            </a:r>
            <a:r>
              <a:rPr lang="en-US" dirty="0"/>
              <a:t> </a:t>
            </a:r>
            <a:r>
              <a:rPr lang="en-US" dirty="0" err="1"/>
              <a:t>државе</a:t>
            </a:r>
            <a:r>
              <a:rPr lang="en-US" dirty="0"/>
              <a:t> </a:t>
            </a:r>
            <a:r>
              <a:rPr lang="en-US" dirty="0" err="1"/>
              <a:t>које</a:t>
            </a:r>
            <a:r>
              <a:rPr lang="en-US" dirty="0"/>
              <a:t> </a:t>
            </a:r>
            <a:r>
              <a:rPr lang="en-US" dirty="0" err="1"/>
              <a:t>имају</a:t>
            </a:r>
            <a:r>
              <a:rPr lang="en-US" dirty="0"/>
              <a:t> </a:t>
            </a:r>
            <a:r>
              <a:rPr lang="en-US" dirty="0" err="1"/>
              <a:t>висок</a:t>
            </a:r>
            <a:r>
              <a:rPr lang="en-US" dirty="0"/>
              <a:t> </a:t>
            </a:r>
            <a:r>
              <a:rPr lang="en-US" dirty="0" err="1"/>
              <a:t>стандард</a:t>
            </a:r>
            <a:r>
              <a:rPr lang="en-US" dirty="0"/>
              <a:t> </a:t>
            </a:r>
            <a:r>
              <a:rPr lang="en-US" dirty="0" err="1"/>
              <a:t>очекују</a:t>
            </a:r>
            <a:r>
              <a:rPr lang="en-US" dirty="0"/>
              <a:t> </a:t>
            </a:r>
            <a:r>
              <a:rPr lang="en-US" dirty="0" err="1"/>
              <a:t>са</a:t>
            </a:r>
            <a:r>
              <a:rPr lang="en-US" dirty="0"/>
              <a:t> </a:t>
            </a:r>
            <a:r>
              <a:rPr lang="en-US" dirty="0" err="1"/>
              <a:t>добродошлицом</a:t>
            </a:r>
            <a:r>
              <a:rPr lang="en-US" dirty="0"/>
              <a:t> </a:t>
            </a:r>
            <a:r>
              <a:rPr lang="en-US" dirty="0" err="1"/>
              <a:t>запослене</a:t>
            </a:r>
            <a:r>
              <a:rPr lang="en-US" dirty="0"/>
              <a:t> </a:t>
            </a:r>
            <a:r>
              <a:rPr lang="en-US" dirty="0" err="1"/>
              <a:t>који</a:t>
            </a:r>
            <a:r>
              <a:rPr lang="en-US" dirty="0"/>
              <a:t> </a:t>
            </a:r>
            <a:r>
              <a:rPr lang="en-US" dirty="0" err="1"/>
              <a:t>унапређују</a:t>
            </a:r>
            <a:r>
              <a:rPr lang="en-US" dirty="0"/>
              <a:t> </a:t>
            </a:r>
            <a:r>
              <a:rPr lang="en-US" dirty="0" err="1"/>
              <a:t>систем</a:t>
            </a:r>
            <a:r>
              <a:rPr lang="en-US" dirty="0"/>
              <a:t> </a:t>
            </a:r>
            <a:r>
              <a:rPr lang="sr-Cyrl-RS" dirty="0"/>
              <a:t>предузећа</a:t>
            </a:r>
            <a:r>
              <a:rPr lang="sr-Latn-RS" dirty="0"/>
              <a:t>.</a:t>
            </a:r>
          </a:p>
          <a:p>
            <a:endParaRPr lang="sr-Cyrl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(III)</a:t>
            </a:r>
            <a:r>
              <a:rPr lang="sr-Cyrl-RS" dirty="0"/>
              <a:t> </a:t>
            </a:r>
            <a:r>
              <a:rPr lang="en-US" dirty="0" err="1"/>
              <a:t>Производ</a:t>
            </a:r>
            <a:r>
              <a:rPr lang="en-US" dirty="0"/>
              <a:t> </a:t>
            </a:r>
            <a:r>
              <a:rPr lang="en-US" dirty="0" err="1"/>
              <a:t>асимилације</a:t>
            </a:r>
            <a:r>
              <a:rPr lang="en-US" dirty="0"/>
              <a:t> у </a:t>
            </a:r>
            <a:r>
              <a:rPr lang="en-US" dirty="0" err="1"/>
              <a:t>друге</a:t>
            </a:r>
            <a:r>
              <a:rPr lang="en-US" dirty="0"/>
              <a:t> </a:t>
            </a:r>
            <a:r>
              <a:rPr lang="en-US" dirty="0" err="1"/>
              <a:t>државе</a:t>
            </a:r>
            <a:endParaRPr lang="sr-Cyrl-RS" dirty="0"/>
          </a:p>
        </p:txBody>
      </p:sp>
      <p:sp>
        <p:nvSpPr>
          <p:cNvPr id="5" name="Rectangle 4"/>
          <p:cNvSpPr/>
          <p:nvPr/>
        </p:nvSpPr>
        <p:spPr>
          <a:xfrm>
            <a:off x="107504" y="5746030"/>
            <a:ext cx="554461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dirty="0">
              <a:hlinkClick r:id="rId2"/>
            </a:endParaRPr>
          </a:p>
          <a:p>
            <a:endParaRPr lang="sr-Cyrl-RS" dirty="0">
              <a:hlinkClick r:id="rId2"/>
            </a:endParaRPr>
          </a:p>
          <a:p>
            <a:r>
              <a:rPr lang="sr-Cyrl-RS" sz="1200" dirty="0">
                <a:solidFill>
                  <a:schemeClr val="accent2">
                    <a:lumMod val="50000"/>
                  </a:schemeClr>
                </a:solidFill>
              </a:rPr>
              <a:t>Извор: </a:t>
            </a:r>
            <a:r>
              <a:rPr lang="sr-Latn-RS" sz="1200" dirty="0">
                <a:hlinkClick r:id="rId2"/>
              </a:rPr>
              <a:t>https://demostat.rs/sr/vesti/analize/ko-koliko-zaraduje-u-evropi/415</a:t>
            </a:r>
            <a:endParaRPr lang="sr-Cyrl-RS" sz="1200" dirty="0"/>
          </a:p>
          <a:p>
            <a:endParaRPr lang="sr-Cyrl-RS" dirty="0"/>
          </a:p>
        </p:txBody>
      </p:sp>
      <p:pic>
        <p:nvPicPr>
          <p:cNvPr id="1029" name="Picture 5" descr="Ko koliko zarađuje u Evro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564904"/>
            <a:ext cx="475252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8656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5" cy="5040559"/>
          </a:xfrm>
        </p:spPr>
        <p:txBody>
          <a:bodyPr>
            <a:normAutofit/>
          </a:bodyPr>
          <a:lstStyle/>
          <a:p>
            <a:endParaRPr lang="sr-Cyrl-RS" dirty="0"/>
          </a:p>
          <a:p>
            <a:r>
              <a:rPr lang="sr-Cyrl-RS" dirty="0"/>
              <a:t>На основу разних студија али и саме логичности можемо увидети да </a:t>
            </a:r>
            <a:r>
              <a:rPr lang="sr-Cyrl-RS" b="1" dirty="0"/>
              <a:t>добра пословна атмосфера </a:t>
            </a:r>
            <a:r>
              <a:rPr lang="sr-Cyrl-RS" dirty="0"/>
              <a:t>се ствара када су запослени награђени по својим:</a:t>
            </a:r>
          </a:p>
          <a:p>
            <a:r>
              <a:rPr lang="sr-Cyrl-RS" dirty="0"/>
              <a:t>квалитетима и </a:t>
            </a:r>
          </a:p>
          <a:p>
            <a:r>
              <a:rPr lang="sr-Cyrl-RS" dirty="0"/>
              <a:t>заслугама а</a:t>
            </a:r>
          </a:p>
          <a:p>
            <a:r>
              <a:rPr lang="sr-Cyrl-RS" b="1" dirty="0"/>
              <a:t>раздор и лоша атмосфера </a:t>
            </a:r>
          </a:p>
          <a:p>
            <a:pPr marL="45720" indent="0">
              <a:buNone/>
            </a:pPr>
            <a:endParaRPr lang="sr-Cyrl-RS" b="1" dirty="0"/>
          </a:p>
          <a:p>
            <a:r>
              <a:rPr lang="sr-Cyrl-RS" dirty="0"/>
              <a:t>у радном окружењу када су присутни други фактори ради унапређења запосленог на више функције поготово ако је то стил новокомпанованог друштва. </a:t>
            </a:r>
          </a:p>
          <a:p>
            <a:endParaRPr lang="sr-Cyrl-RS" dirty="0"/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(III)</a:t>
            </a:r>
            <a:r>
              <a:rPr lang="sr-Cyrl-RS" dirty="0"/>
              <a:t> Добра и лоша пословна атмосвера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2006557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719070"/>
            <a:ext cx="8712967" cy="4950289"/>
          </a:xfrm>
        </p:spPr>
        <p:txBody>
          <a:bodyPr>
            <a:normAutofit fontScale="85000" lnSpcReduction="20000"/>
          </a:bodyPr>
          <a:lstStyle/>
          <a:p>
            <a:endParaRPr lang="sr-Cyrl-RS" sz="2400" dirty="0"/>
          </a:p>
          <a:p>
            <a:r>
              <a:rPr lang="sr-Cyrl-RS" sz="2400" dirty="0"/>
              <a:t>који је најзначајнији ресурс се догађа да предузеће долази до уништења </a:t>
            </a:r>
            <a:r>
              <a:rPr lang="sr-Cyrl-RS" sz="2400" dirty="0" smtClean="0"/>
              <a:t>јер</a:t>
            </a:r>
            <a:r>
              <a:rPr lang="sr-Latn-RS" sz="2400" dirty="0" smtClean="0"/>
              <a:t> </a:t>
            </a:r>
            <a:r>
              <a:rPr lang="sr-Cyrl-RS" sz="2400" dirty="0" smtClean="0"/>
              <a:t>на поставља на функције квалитетан кадар већ супротно томе. </a:t>
            </a:r>
          </a:p>
          <a:p>
            <a:endParaRPr lang="sr-Cyrl-RS" sz="2400" dirty="0"/>
          </a:p>
          <a:p>
            <a:r>
              <a:rPr lang="sr-Cyrl-RS" sz="2400" dirty="0" smtClean="0"/>
              <a:t>Такво је не одрживо стање и одражава се у свим сегментима пословања.</a:t>
            </a:r>
            <a:endParaRPr lang="sr-Cyrl-RS" sz="2400" dirty="0"/>
          </a:p>
          <a:p>
            <a:endParaRPr lang="sr-Cyrl-RS" sz="2400" dirty="0"/>
          </a:p>
          <a:p>
            <a:pPr marL="45720" indent="0">
              <a:buNone/>
            </a:pPr>
            <a:r>
              <a:rPr lang="sr-Latn-CS" sz="2400" dirty="0"/>
              <a:t>„Узмите моје људе а оставите ми фабрике и убрзо ће трава прорасти кроз њих. </a:t>
            </a:r>
            <a:r>
              <a:rPr lang="sr-Latn-CS" sz="2400" b="1" dirty="0"/>
              <a:t>Узмите моје фабрике, али ми оставите </a:t>
            </a:r>
            <a:r>
              <a:rPr lang="sr-Latn-CS" sz="2200" b="1" dirty="0"/>
              <a:t>људе и ми ћемо убрзо имати нове, још боље фабрике.“</a:t>
            </a:r>
            <a:r>
              <a:rPr lang="sr-Cyrl-RS" sz="2200" dirty="0"/>
              <a:t>	</a:t>
            </a:r>
            <a:endParaRPr lang="sr-Latn-RS" sz="2200" dirty="0"/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" indent="0">
              <a:buNone/>
            </a:pPr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sr-Cyrl-RS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sr-Cyrl-RS" sz="1400" dirty="0" smtClean="0">
                <a:solidFill>
                  <a:schemeClr val="accent2">
                    <a:lumMod val="50000"/>
                  </a:schemeClr>
                </a:solidFill>
              </a:rPr>
              <a:t>Извор: </a:t>
            </a:r>
            <a:r>
              <a:rPr lang="sr-Cyrl-RS" sz="1400" u="sng" dirty="0" smtClean="0">
                <a:hlinkClick r:id="rId2"/>
              </a:rPr>
              <a:t>https://studenti.rs/skripte/citati/</a:t>
            </a:r>
            <a:r>
              <a:rPr lang="sr-Latn-RS" sz="1400" u="sng" dirty="0" smtClean="0"/>
              <a:t/>
            </a:r>
            <a:br>
              <a:rPr lang="sr-Latn-RS" sz="1400" u="sng" dirty="0" smtClean="0"/>
            </a:br>
            <a:r>
              <a:rPr lang="sr-Latn-RS" sz="1400" u="sng" dirty="0" smtClean="0">
                <a:hlinkClick r:id="rId3"/>
              </a:rPr>
              <a:t>http://koving.com/zaposlenje-u-kovingu/</a:t>
            </a:r>
            <a:endParaRPr lang="sr-Latn-RS" sz="1400" u="sng" dirty="0" smtClean="0"/>
          </a:p>
          <a:p>
            <a:endParaRPr lang="sr-Latn-RS" sz="1600" dirty="0"/>
          </a:p>
          <a:p>
            <a:endParaRPr lang="sr-Cyrl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(III)</a:t>
            </a:r>
            <a:r>
              <a:rPr lang="sr-Cyrl-RS" dirty="0"/>
              <a:t> </a:t>
            </a:r>
            <a:r>
              <a:rPr lang="sr-Cyrl-RS" dirty="0" smtClean="0"/>
              <a:t>однос </a:t>
            </a:r>
            <a:r>
              <a:rPr lang="sr-Cyrl-RS" dirty="0"/>
              <a:t>према запосленом</a:t>
            </a:r>
          </a:p>
        </p:txBody>
      </p:sp>
      <p:pic>
        <p:nvPicPr>
          <p:cNvPr id="9222" name="Picture 6" descr="Zaposlenje u Kovingu - Kov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25144"/>
            <a:ext cx="370225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30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AF0A8E-CAD8-F147-B3CB-DD58E895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(III)</a:t>
            </a:r>
            <a:r>
              <a:rPr lang="sr-Cyrl-RS" dirty="0"/>
              <a:t> Применити методологију истраживања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9356516-4C97-CE4E-80A2-617B105EE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719070"/>
            <a:ext cx="8640959" cy="4950289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Предмет истраживања је испитивање задовољства запослених у ЈП Пошт Србије.</a:t>
            </a:r>
          </a:p>
          <a:p>
            <a:endParaRPr lang="ru-RU" dirty="0"/>
          </a:p>
          <a:p>
            <a:r>
              <a:rPr lang="ru-RU" dirty="0"/>
              <a:t>Обухватити 15.000 испитаника.</a:t>
            </a:r>
          </a:p>
          <a:p>
            <a:endParaRPr lang="ru-RU" dirty="0"/>
          </a:p>
          <a:p>
            <a:r>
              <a:rPr lang="ru-RU" dirty="0"/>
              <a:t>Истраживање треба радити помоћу онлине </a:t>
            </a:r>
            <a:r>
              <a:rPr lang="sr-Latn-RS" b="1" dirty="0"/>
              <a:t>online</a:t>
            </a:r>
            <a:r>
              <a:rPr lang="sr-Latn-RS" dirty="0"/>
              <a:t> </a:t>
            </a:r>
            <a:r>
              <a:rPr lang="sr-Cyrl-RS" b="1" dirty="0"/>
              <a:t>„Google Forms“ </a:t>
            </a:r>
            <a:r>
              <a:rPr lang="sr-Cyrl-RS" dirty="0"/>
              <a:t>анкете </a:t>
            </a:r>
            <a:r>
              <a:rPr lang="ru-RU" dirty="0"/>
              <a:t> а након тога обрадити путем статистичког програма </a:t>
            </a:r>
            <a:r>
              <a:rPr lang="sr-Latn-RS" b="1" dirty="0"/>
              <a:t>IBM SPSS</a:t>
            </a:r>
            <a:r>
              <a:rPr lang="sr-Latn-RS" dirty="0"/>
              <a:t> </a:t>
            </a:r>
            <a:r>
              <a:rPr lang="ru-RU" dirty="0"/>
              <a:t>.</a:t>
            </a:r>
          </a:p>
          <a:p>
            <a:r>
              <a:rPr lang="ru-RU" dirty="0"/>
              <a:t>Циљ истраживања се односи </a:t>
            </a:r>
          </a:p>
          <a:p>
            <a:r>
              <a:rPr lang="ru-RU" dirty="0"/>
              <a:t>на задовољство/</a:t>
            </a:r>
          </a:p>
          <a:p>
            <a:r>
              <a:rPr lang="ru-RU" dirty="0"/>
              <a:t>незадовољство запослених.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Zaposlenje – Valme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653136"/>
            <a:ext cx="3384376" cy="188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6231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AD3C83-69E7-2241-AB8E-57E729B89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(III)</a:t>
            </a:r>
            <a:r>
              <a:rPr lang="sr-Cyrl-RS" dirty="0"/>
              <a:t> Управљање људским ресурсима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4BB4317-FB99-C34F-B092-05D903AD4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700808"/>
            <a:ext cx="5040560" cy="4882554"/>
          </a:xfrm>
        </p:spPr>
        <p:txBody>
          <a:bodyPr/>
          <a:lstStyle/>
          <a:p>
            <a:endParaRPr lang="sr-Cyrl-RS" dirty="0"/>
          </a:p>
          <a:p>
            <a:r>
              <a:rPr lang="ru-RU" dirty="0"/>
              <a:t>У савременим компанијама запослени су основни чинилац: </a:t>
            </a:r>
          </a:p>
          <a:p>
            <a:endParaRPr lang="ru-RU" dirty="0"/>
          </a:p>
          <a:p>
            <a:r>
              <a:rPr lang="ru-RU" dirty="0"/>
              <a:t>конкурентне предности и </a:t>
            </a:r>
            <a:r>
              <a:rPr lang="ru-RU" dirty="0" smtClean="0"/>
              <a:t>способности,</a:t>
            </a:r>
            <a:endParaRPr lang="ru-RU" dirty="0"/>
          </a:p>
          <a:p>
            <a:endParaRPr lang="ru-RU" dirty="0"/>
          </a:p>
          <a:p>
            <a:r>
              <a:rPr lang="ru-RU" dirty="0"/>
              <a:t>њ</a:t>
            </a:r>
            <a:r>
              <a:rPr lang="ru-RU" dirty="0" smtClean="0"/>
              <a:t>иховог развоја,</a:t>
            </a:r>
            <a:endParaRPr lang="ru-RU" dirty="0"/>
          </a:p>
          <a:p>
            <a:endParaRPr lang="ru-RU" dirty="0"/>
          </a:p>
          <a:p>
            <a:r>
              <a:rPr lang="ru-RU" dirty="0"/>
              <a:t>р</a:t>
            </a:r>
            <a:r>
              <a:rPr lang="ru-RU" dirty="0" smtClean="0"/>
              <a:t>адног </a:t>
            </a:r>
            <a:r>
              <a:rPr lang="ru-RU" dirty="0"/>
              <a:t>задовољства и </a:t>
            </a:r>
            <a:r>
              <a:rPr lang="ru-RU" dirty="0" smtClean="0"/>
              <a:t>мотивације.</a:t>
            </a:r>
            <a:endParaRPr lang="ru-RU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A1C4795-1FE3-BC4E-B3DE-E242E234F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2492896"/>
            <a:ext cx="3816424" cy="35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558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2CD51D-D9D4-A843-B80C-F300C1D1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(III)</a:t>
            </a:r>
            <a:r>
              <a:rPr lang="sr-Cyrl-RS" dirty="0"/>
              <a:t> Основни принцип људских ресурса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E00181-2BF7-184C-AE3F-D19B91726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719070"/>
            <a:ext cx="4639200" cy="4806273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Треба да буде:</a:t>
            </a:r>
          </a:p>
          <a:p>
            <a:endParaRPr lang="ru-RU" dirty="0"/>
          </a:p>
          <a:p>
            <a:r>
              <a:rPr lang="ru-RU" dirty="0"/>
              <a:t>Прави човек</a:t>
            </a:r>
          </a:p>
          <a:p>
            <a:r>
              <a:rPr lang="ru-RU" dirty="0"/>
              <a:t>У право време</a:t>
            </a:r>
          </a:p>
          <a:p>
            <a:r>
              <a:rPr lang="ru-RU" dirty="0"/>
              <a:t>На правом месту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Креативно решавање постављених </a:t>
            </a:r>
            <a:r>
              <a:rPr lang="ru-RU" dirty="0" smtClean="0"/>
              <a:t>циљева.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06B9760-9F48-AB47-B571-22BFD9333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3068960"/>
            <a:ext cx="385192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88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A9DDA5-F5E8-2A45-A80D-2D6D4F0F3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(III)</a:t>
            </a:r>
            <a:r>
              <a:rPr lang="sr-Cyrl-RS" dirty="0"/>
              <a:t> Циљеви у компанији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785951-1A2D-A048-99E7-44D9CF32E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4032448" cy="5040560"/>
          </a:xfrm>
        </p:spPr>
        <p:txBody>
          <a:bodyPr>
            <a:normAutofit/>
          </a:bodyPr>
          <a:lstStyle/>
          <a:p>
            <a:endParaRPr lang="ru-RU" dirty="0"/>
          </a:p>
          <a:p>
            <a:pPr marL="45720" indent="0">
              <a:buNone/>
            </a:pPr>
            <a:r>
              <a:rPr lang="ru-RU" dirty="0"/>
              <a:t>Да би се остварио циљ у компанији треба обратити пажњу на:</a:t>
            </a:r>
          </a:p>
          <a:p>
            <a:r>
              <a:rPr lang="ru-RU" dirty="0"/>
              <a:t>Личне циљеве запосленог.</a:t>
            </a:r>
          </a:p>
          <a:p>
            <a:r>
              <a:rPr lang="ru-RU" dirty="0"/>
              <a:t>Мотивисати запослене да остану у компанији.</a:t>
            </a:r>
          </a:p>
          <a:p>
            <a:pPr marL="45720" indent="0">
              <a:buNone/>
            </a:pPr>
            <a:r>
              <a:rPr lang="ru-RU" dirty="0"/>
              <a:t>Самим тим запослени доприносе остварењу циљева компаније. </a:t>
            </a: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Треба препознати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негативне и позитивне особине код запослених. Позитивне да препозна а негативне да неутралише.</a:t>
            </a:r>
          </a:p>
          <a:p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="" xmlns:a16="http://schemas.microsoft.com/office/drawing/2014/main" id="{01DFE99E-11F2-B04F-A7C3-948549FB0E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7337783"/>
              </p:ext>
            </p:extLst>
          </p:nvPr>
        </p:nvGraphicFramePr>
        <p:xfrm>
          <a:off x="4211960" y="1700808"/>
          <a:ext cx="475252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862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1" y="1719070"/>
            <a:ext cx="5328591" cy="4878282"/>
          </a:xfrm>
        </p:spPr>
        <p:txBody>
          <a:bodyPr>
            <a:normAutofit fontScale="92500" lnSpcReduction="20000"/>
          </a:bodyPr>
          <a:lstStyle/>
          <a:p>
            <a:endParaRPr lang="sr-Cyrl-RS" dirty="0"/>
          </a:p>
          <a:p>
            <a:r>
              <a:rPr lang="sr-Cyrl-RS" dirty="0"/>
              <a:t>Ако је профитабилно пословање морају и плате да буду на том нивоу. </a:t>
            </a:r>
          </a:p>
          <a:p>
            <a:endParaRPr lang="sr-Cyrl-RS" dirty="0"/>
          </a:p>
          <a:p>
            <a:r>
              <a:rPr lang="sr-Cyrl-RS" dirty="0"/>
              <a:t>Ако су плате ниске – социјалне</a:t>
            </a:r>
            <a:r>
              <a:rPr lang="en-US" dirty="0"/>
              <a:t>,</a:t>
            </a:r>
            <a:r>
              <a:rPr lang="sr-Cyrl-RS" dirty="0"/>
              <a:t> одлив запослених је загарантован јер је реално да се траже фирме које нуде бољу зараду у држави и иностранству. </a:t>
            </a:r>
          </a:p>
          <a:p>
            <a:endParaRPr lang="sr-Cyrl-RS" dirty="0"/>
          </a:p>
          <a:p>
            <a:r>
              <a:rPr lang="sr-Cyrl-RS" dirty="0"/>
              <a:t>Ако буду потребни нови радници и отворе се екстерни конкурси биће мала заинтересованост уколико предузеће прикаже палту са којом се може живети до 15 у месецу.</a:t>
            </a:r>
            <a:r>
              <a:rPr lang="sr-Latn-RS" dirty="0"/>
              <a:t> </a:t>
            </a:r>
            <a:endParaRPr lang="sr-Cyrl-RS" dirty="0"/>
          </a:p>
          <a:p>
            <a:endParaRPr lang="sr-Cyrl-RS" dirty="0"/>
          </a:p>
          <a:p>
            <a:r>
              <a:rPr lang="sr-Cyrl-RS" dirty="0"/>
              <a:t>Да је наведено тачно</a:t>
            </a:r>
            <a:r>
              <a:rPr lang="sr-Latn-RS" dirty="0"/>
              <a:t>,</a:t>
            </a:r>
            <a:r>
              <a:rPr lang="sr-Cyrl-RS" dirty="0"/>
              <a:t> долазимо помоћу економских показатеља који су на следећим слајдовима</a:t>
            </a:r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(I) </a:t>
            </a:r>
            <a:r>
              <a:rPr lang="sr-Cyrl-RS" dirty="0"/>
              <a:t>Адекватна плата</a:t>
            </a:r>
            <a:endParaRPr lang="sr-Latn-RS" dirty="0"/>
          </a:p>
        </p:txBody>
      </p:sp>
      <p:pic>
        <p:nvPicPr>
          <p:cNvPr id="1028" name="Picture 4" descr="Opcije (online) plaćanja u Srbiji i šta nas novo očekuje? &gt; E-Commerce  Magaz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61048"/>
            <a:ext cx="3364124" cy="23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3324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8BE5ED-F3D4-EC40-A287-BC4D6A62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(III)</a:t>
            </a:r>
            <a:r>
              <a:rPr lang="sr-Cyrl-RS" dirty="0"/>
              <a:t> </a:t>
            </a:r>
            <a:r>
              <a:rPr lang="ru-RU" dirty="0"/>
              <a:t>Основне улоге менаџмента људских ресурса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BD98704-28DB-2748-94D4-09B3BE750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4896544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0070C0"/>
              </a:solidFill>
            </a:endParaRPr>
          </a:p>
          <a:p>
            <a:pPr marL="45720" indent="0">
              <a:buNone/>
            </a:pPr>
            <a:r>
              <a:rPr lang="ru-RU" dirty="0"/>
              <a:t>Стратешка улога: </a:t>
            </a:r>
          </a:p>
          <a:p>
            <a:endParaRPr lang="ru-RU" dirty="0"/>
          </a:p>
          <a:p>
            <a:r>
              <a:rPr lang="ru-RU" dirty="0"/>
              <a:t>Запослени могу да буду извор конкурентске </a:t>
            </a:r>
            <a:r>
              <a:rPr lang="ru-RU" dirty="0" smtClean="0"/>
              <a:t>снаге.</a:t>
            </a:r>
            <a:endParaRPr lang="ru-RU" dirty="0"/>
          </a:p>
          <a:p>
            <a:r>
              <a:rPr lang="ru-RU" dirty="0"/>
              <a:t>Оперативна улога</a:t>
            </a:r>
          </a:p>
          <a:p>
            <a:r>
              <a:rPr lang="ru-RU" dirty="0"/>
              <a:t>Једнака могућност за запошљавање за све кандидате.</a:t>
            </a:r>
          </a:p>
          <a:p>
            <a:r>
              <a:rPr lang="ru-RU" dirty="0"/>
              <a:t>Интервју/конкурс</a:t>
            </a:r>
          </a:p>
          <a:p>
            <a:r>
              <a:rPr lang="ru-RU" dirty="0"/>
              <a:t>Утврђена плата и </a:t>
            </a:r>
            <a:r>
              <a:rPr lang="ru-RU" dirty="0" smtClean="0"/>
              <a:t>зарада.</a:t>
            </a: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42657403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F013EE-A27D-0C48-86F1-73A92B0B4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(III)</a:t>
            </a:r>
            <a:r>
              <a:rPr lang="sr-Cyrl-RS" dirty="0"/>
              <a:t> Регрутовање кадрова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E79E4A-A77F-E14A-AFB7-47A817EA4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719070"/>
            <a:ext cx="8784975" cy="4806273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Интерно: Кандидати се обезбеђују из редова запослених у компанији.</a:t>
            </a:r>
          </a:p>
          <a:p>
            <a:r>
              <a:rPr lang="ru-RU" dirty="0"/>
              <a:t>Екстерно: Изван компаније.</a:t>
            </a:r>
          </a:p>
          <a:p>
            <a:r>
              <a:rPr lang="ru-RU" dirty="0"/>
              <a:t>Након дипломирања студенти долазе на праксу и пролазе све секторе у предузећу.</a:t>
            </a:r>
          </a:p>
          <a:p>
            <a:r>
              <a:rPr lang="ru-RU" dirty="0"/>
              <a:t>Када се отвори конурс имају већу спремност.</a:t>
            </a:r>
          </a:p>
          <a:p>
            <a:r>
              <a:rPr lang="ru-RU" dirty="0"/>
              <a:t>Уколико испуне конкурсне услове и прођу селекцију,</a:t>
            </a:r>
          </a:p>
          <a:p>
            <a:r>
              <a:rPr lang="ru-RU" dirty="0"/>
              <a:t>после се опредељују за сектор који им највише одговара.</a:t>
            </a:r>
          </a:p>
          <a:p>
            <a:r>
              <a:rPr lang="ru-RU" dirty="0"/>
              <a:t>Успех није загарантован али:</a:t>
            </a:r>
          </a:p>
          <a:p>
            <a:r>
              <a:rPr lang="ru-RU" dirty="0"/>
              <a:t>Пракса је показала да је доста кандидата постављено на високе позиције. (Оспособљени да раде у било ком делу света).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6274339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4517DB-1E53-D945-BF8E-69483C50A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(III)</a:t>
            </a:r>
            <a:r>
              <a:rPr lang="sr-Cyrl-RS" dirty="0"/>
              <a:t> Селекције кандидата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93DCAE6-DB91-E947-9F86-102626273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784975" cy="5040560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Оглас</a:t>
            </a:r>
            <a:r>
              <a:rPr lang="ru-RU" dirty="0"/>
              <a:t>: новине, интернет</a:t>
            </a:r>
          </a:p>
          <a:p>
            <a:endParaRPr lang="ru-RU" dirty="0"/>
          </a:p>
          <a:p>
            <a:r>
              <a:rPr lang="ru-RU" dirty="0"/>
              <a:t>Тежак је задатак за одабир најбољег кандидата путем </a:t>
            </a:r>
            <a:r>
              <a:rPr lang="sr-Latn-RS" dirty="0" smtClean="0"/>
              <a:t>CV</a:t>
            </a:r>
            <a:r>
              <a:rPr lang="ru-RU" dirty="0" smtClean="0"/>
              <a:t>-а </a:t>
            </a:r>
            <a:r>
              <a:rPr lang="ru-RU" dirty="0"/>
              <a:t>јер се не наводе увек тачни подаци.</a:t>
            </a:r>
          </a:p>
          <a:p>
            <a:endParaRPr lang="ru-RU" dirty="0"/>
          </a:p>
          <a:p>
            <a:r>
              <a:rPr lang="ru-RU" dirty="0"/>
              <a:t>Интервју: Конверзација, таленат, умеће, здравствено стање кандидата.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09120"/>
            <a:ext cx="3621782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5333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028600-7EAF-304E-BA3C-561B6E778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(III)</a:t>
            </a:r>
            <a:r>
              <a:rPr lang="sr-Cyrl-RS" dirty="0"/>
              <a:t> Управљање стресом на раду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59301B-164B-734C-900C-5D9A23B79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700808"/>
            <a:ext cx="8784976" cy="4882554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ru-RU" dirty="0"/>
          </a:p>
          <a:p>
            <a:r>
              <a:rPr lang="ru-RU" dirty="0"/>
              <a:t>Мобинг: шиканирање, узнемиравање на послу.</a:t>
            </a:r>
          </a:p>
          <a:p>
            <a:r>
              <a:rPr lang="ru-RU" dirty="0"/>
              <a:t>Да би се угрозила част, углед, беспрекорност, поштење.</a:t>
            </a:r>
          </a:p>
          <a:p>
            <a:pPr marL="45720" indent="0">
              <a:buNone/>
            </a:pPr>
            <a:endParaRPr lang="ru-RU" dirty="0"/>
          </a:p>
          <a:p>
            <a:r>
              <a:rPr lang="ru-RU" dirty="0"/>
              <a:t>Вертикални мобинг: Надређени унижава подређеног радника.</a:t>
            </a:r>
          </a:p>
          <a:p>
            <a:endParaRPr lang="ru-RU" dirty="0"/>
          </a:p>
          <a:p>
            <a:r>
              <a:rPr lang="ru-RU" dirty="0"/>
              <a:t>Хоризонтални мобинг: Шиканирање запосленог на једнаким позицијама.</a:t>
            </a:r>
          </a:p>
          <a:p>
            <a:endParaRPr lang="ru-RU" dirty="0"/>
          </a:p>
          <a:p>
            <a:r>
              <a:rPr lang="ru-RU" dirty="0"/>
              <a:t>Уколико се створи основ за напредовање запосленог то може да </a:t>
            </a:r>
            <a:r>
              <a:rPr lang="ru-RU" dirty="0" smtClean="0"/>
              <a:t>постакне код других завист и љубомору и након тога,</a:t>
            </a:r>
          </a:p>
          <a:p>
            <a:endParaRPr lang="ru-RU" dirty="0" smtClean="0"/>
          </a:p>
          <a:p>
            <a:r>
              <a:rPr lang="ru-RU" dirty="0"/>
              <a:t>к</a:t>
            </a:r>
            <a:r>
              <a:rPr lang="ru-RU" dirty="0" smtClean="0"/>
              <a:t>рећу да примењују методе да неутралишу </a:t>
            </a:r>
            <a:r>
              <a:rPr lang="ru-RU" dirty="0"/>
              <a:t>сарадника.</a:t>
            </a:r>
          </a:p>
          <a:p>
            <a:endParaRPr lang="sr-Latn-RS" sz="2000" dirty="0"/>
          </a:p>
        </p:txBody>
      </p:sp>
    </p:spTree>
    <p:extLst>
      <p:ext uri="{BB962C8B-B14F-4D97-AF65-F5344CB8AC3E}">
        <p14:creationId xmlns:p14="http://schemas.microsoft.com/office/powerpoint/2010/main" val="22858014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719070"/>
            <a:ext cx="8712967" cy="4806274"/>
          </a:xfrm>
        </p:spPr>
        <p:txBody>
          <a:bodyPr/>
          <a:lstStyle/>
          <a:p>
            <a:r>
              <a:rPr lang="ru-RU" dirty="0"/>
              <a:t>Редовно долажење на посао.</a:t>
            </a:r>
          </a:p>
          <a:p>
            <a:r>
              <a:rPr lang="ru-RU" dirty="0"/>
              <a:t>Креирање листе дневних обавеза, одабрати приоритетне послове.</a:t>
            </a:r>
          </a:p>
          <a:p>
            <a:r>
              <a:rPr lang="ru-RU" dirty="0"/>
              <a:t>Спорт</a:t>
            </a:r>
          </a:p>
          <a:p>
            <a:r>
              <a:rPr lang="ru-RU" dirty="0"/>
              <a:t>Дружење са пријатељима, породицом.</a:t>
            </a:r>
            <a:endParaRPr lang="sr-Cyrl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(III)</a:t>
            </a:r>
            <a:r>
              <a:rPr lang="sr-Cyrl-RS" dirty="0"/>
              <a:t> Превазилажење стреса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95C9CC1-9313-2F48-8E4A-11B758EB7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221088"/>
            <a:ext cx="3384376" cy="2160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1AAE55E-86CB-5346-B72C-90A6E5891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221088"/>
            <a:ext cx="339472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21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E6895F-4D50-E341-A9F0-427BD69B3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(III)</a:t>
            </a:r>
            <a:r>
              <a:rPr lang="sr-Cyrl-RS" dirty="0"/>
              <a:t> Мерење мотивације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09A00422-E6CB-5D44-AE55-1E3AE5EDE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420888"/>
            <a:ext cx="2664296" cy="370100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Изваредна похвала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Похвале колега</a:t>
            </a:r>
          </a:p>
          <a:p>
            <a:endParaRPr lang="ru-RU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Похвале сарадника изван предузећа</a:t>
            </a:r>
          </a:p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522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719070"/>
            <a:ext cx="8755731" cy="4980055"/>
          </a:xfrm>
        </p:spPr>
        <p:txBody>
          <a:bodyPr>
            <a:normAutofit/>
          </a:bodyPr>
          <a:lstStyle/>
          <a:p>
            <a:endParaRPr lang="sr-Cyrl-RS" dirty="0"/>
          </a:p>
          <a:p>
            <a:pPr marL="45720" indent="0">
              <a:buNone/>
            </a:pPr>
            <a:r>
              <a:rPr lang="sr-Cyrl-RS" dirty="0"/>
              <a:t>Пр</a:t>
            </a:r>
            <a:r>
              <a:rPr lang="en-US" dirty="0" err="1"/>
              <a:t>имера</a:t>
            </a:r>
            <a:r>
              <a:rPr lang="en-US" dirty="0"/>
              <a:t> </a:t>
            </a:r>
            <a:r>
              <a:rPr lang="en-US" dirty="0" err="1"/>
              <a:t>ради</a:t>
            </a:r>
            <a:r>
              <a:rPr lang="en-US" dirty="0"/>
              <a:t>:</a:t>
            </a:r>
            <a:endParaRPr lang="sr-Latn-RS" dirty="0"/>
          </a:p>
          <a:p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постојање</a:t>
            </a:r>
            <a:r>
              <a:rPr lang="en-US" dirty="0"/>
              <a:t> </a:t>
            </a:r>
            <a:r>
              <a:rPr lang="en-US" b="1" dirty="0" err="1"/>
              <a:t>позиције</a:t>
            </a:r>
            <a:r>
              <a:rPr lang="en-US" b="1" dirty="0"/>
              <a:t> </a:t>
            </a:r>
            <a:r>
              <a:rPr lang="en-US" b="1" dirty="0" err="1"/>
              <a:t>менаџера</a:t>
            </a:r>
            <a:r>
              <a:rPr lang="en-US" b="1" dirty="0"/>
              <a:t> </a:t>
            </a:r>
            <a:r>
              <a:rPr lang="en-US" dirty="0" err="1"/>
              <a:t>предузећа</a:t>
            </a:r>
            <a:r>
              <a:rPr lang="en-US" dirty="0"/>
              <a:t> </a:t>
            </a:r>
            <a:r>
              <a:rPr lang="en-US" dirty="0" err="1"/>
              <a:t>који</a:t>
            </a:r>
            <a:r>
              <a:rPr lang="en-US" dirty="0"/>
              <a:t> </a:t>
            </a:r>
            <a:r>
              <a:rPr lang="en-US" dirty="0" err="1"/>
              <a:t>би</a:t>
            </a:r>
            <a:r>
              <a:rPr lang="en-US" dirty="0"/>
              <a:t> </a:t>
            </a:r>
            <a:r>
              <a:rPr lang="sr-Cyrl-RS" dirty="0"/>
              <a:t>водио евиденцију о запосленима који доприносе.</a:t>
            </a:r>
            <a:endParaRPr lang="sr-Latn-RS" dirty="0"/>
          </a:p>
          <a:p>
            <a:r>
              <a:rPr lang="en-US" dirty="0" err="1"/>
              <a:t>Непостојање</a:t>
            </a:r>
            <a:r>
              <a:rPr lang="en-US" dirty="0"/>
              <a:t> </a:t>
            </a:r>
            <a:r>
              <a:rPr lang="en-US" b="1" dirty="0" err="1"/>
              <a:t>другостепене</a:t>
            </a:r>
            <a:r>
              <a:rPr lang="en-US" b="1" dirty="0"/>
              <a:t> </a:t>
            </a:r>
            <a:r>
              <a:rPr lang="en-US" b="1" dirty="0" err="1"/>
              <a:t>независне</a:t>
            </a:r>
            <a:r>
              <a:rPr lang="en-US" b="1" dirty="0"/>
              <a:t> </a:t>
            </a:r>
            <a:r>
              <a:rPr lang="en-US" b="1" dirty="0" err="1"/>
              <a:t>комисије</a:t>
            </a:r>
            <a:r>
              <a:rPr lang="en-US" b="1" dirty="0"/>
              <a:t> </a:t>
            </a:r>
            <a:r>
              <a:rPr lang="en-US" dirty="0" err="1"/>
              <a:t>коју</a:t>
            </a:r>
            <a:r>
              <a:rPr lang="en-US" dirty="0"/>
              <a:t> </a:t>
            </a:r>
            <a:r>
              <a:rPr lang="en-US" dirty="0" err="1"/>
              <a:t>би</a:t>
            </a:r>
            <a:r>
              <a:rPr lang="en-US" dirty="0"/>
              <a:t> </a:t>
            </a:r>
            <a:r>
              <a:rPr lang="en-US" dirty="0" err="1"/>
              <a:t>сачињавали</a:t>
            </a:r>
            <a:r>
              <a:rPr lang="en-US" dirty="0"/>
              <a:t> </a:t>
            </a:r>
            <a:r>
              <a:rPr lang="en-US" dirty="0" err="1"/>
              <a:t>стручни</a:t>
            </a:r>
            <a:r>
              <a:rPr lang="en-US" dirty="0"/>
              <a:t> </a:t>
            </a:r>
            <a:r>
              <a:rPr lang="en-US" dirty="0" err="1"/>
              <a:t>људи</a:t>
            </a:r>
            <a:r>
              <a:rPr lang="en-US" dirty="0"/>
              <a:t> </a:t>
            </a:r>
            <a:r>
              <a:rPr lang="en-US" dirty="0" err="1"/>
              <a:t>са</a:t>
            </a:r>
            <a:r>
              <a:rPr lang="en-US" dirty="0"/>
              <a:t> </a:t>
            </a:r>
            <a:r>
              <a:rPr lang="en-US" dirty="0" err="1"/>
              <a:t>потребном</a:t>
            </a:r>
            <a:r>
              <a:rPr lang="en-US" dirty="0"/>
              <a:t> </a:t>
            </a:r>
            <a:r>
              <a:rPr lang="en-US" dirty="0" err="1"/>
              <a:t>стручном</a:t>
            </a:r>
            <a:r>
              <a:rPr lang="en-US" dirty="0"/>
              <a:t> </a:t>
            </a:r>
            <a:r>
              <a:rPr lang="en-US" dirty="0" err="1"/>
              <a:t>спремом</a:t>
            </a:r>
            <a:r>
              <a:rPr lang="en-US" dirty="0"/>
              <a:t> (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могућности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страначке</a:t>
            </a:r>
            <a:r>
              <a:rPr lang="en-US" dirty="0"/>
              <a:t> </a:t>
            </a:r>
            <a:r>
              <a:rPr lang="en-US" dirty="0" err="1"/>
              <a:t>личности</a:t>
            </a:r>
            <a:r>
              <a:rPr lang="en-US" dirty="0"/>
              <a:t>).</a:t>
            </a:r>
            <a:endParaRPr lang="sr-Latn-RS" dirty="0"/>
          </a:p>
          <a:p>
            <a:r>
              <a:rPr lang="sr-Cyrl-RS" dirty="0"/>
              <a:t>На кључна места долазе по принципу </a:t>
            </a:r>
            <a:endParaRPr lang="sr-Latn-RS" dirty="0"/>
          </a:p>
          <a:p>
            <a:pPr marL="45720" indent="0">
              <a:buNone/>
            </a:pPr>
            <a:r>
              <a:rPr lang="sr-Cyrl-RS" dirty="0"/>
              <a:t>   припадности па тако долазе на позиције: </a:t>
            </a:r>
          </a:p>
          <a:p>
            <a:pPr marL="45720" indent="0">
              <a:buNone/>
            </a:pPr>
            <a:r>
              <a:rPr lang="sr-Cyrl-RS" dirty="0"/>
              <a:t>   „</a:t>
            </a:r>
            <a:r>
              <a:rPr lang="sr-Latn-RS" dirty="0"/>
              <a:t>bad, worse, the worst</a:t>
            </a:r>
            <a:r>
              <a:rPr lang="sr-Cyrl-RS" dirty="0"/>
              <a:t>“</a:t>
            </a:r>
          </a:p>
          <a:p>
            <a:pPr marL="45720" indent="0">
              <a:buNone/>
            </a:pPr>
            <a:r>
              <a:rPr lang="sr-Cyrl-RS" dirty="0"/>
              <a:t> </a:t>
            </a:r>
            <a:endParaRPr lang="sr-Latn-RS" dirty="0"/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(III)</a:t>
            </a:r>
            <a:r>
              <a:rPr lang="sr-Cyrl-RS" dirty="0"/>
              <a:t> </a:t>
            </a:r>
            <a:r>
              <a:rPr lang="en-US" dirty="0" err="1"/>
              <a:t>Разлог</a:t>
            </a:r>
            <a:r>
              <a:rPr lang="en-US" dirty="0"/>
              <a:t> </a:t>
            </a:r>
            <a:r>
              <a:rPr lang="en-US" dirty="0" err="1"/>
              <a:t>опструк</a:t>
            </a:r>
            <a:r>
              <a:rPr lang="sr-Cyrl-RS" dirty="0"/>
              <a:t>тивног рада</a:t>
            </a:r>
            <a:r>
              <a:rPr lang="sr-Latn-RS" dirty="0"/>
              <a:t> </a:t>
            </a:r>
            <a:r>
              <a:rPr lang="en-US" dirty="0" err="1"/>
              <a:t>виших</a:t>
            </a:r>
            <a:r>
              <a:rPr lang="en-US" dirty="0"/>
              <a:t> </a:t>
            </a:r>
            <a:r>
              <a:rPr lang="en-US" dirty="0" err="1"/>
              <a:t>инстанци</a:t>
            </a:r>
            <a:r>
              <a:rPr lang="sr-Cyrl-RS" dirty="0"/>
              <a:t> у предузећу</a:t>
            </a:r>
            <a:r>
              <a:rPr lang="en-US" dirty="0"/>
              <a:t> </a:t>
            </a:r>
            <a:endParaRPr lang="sr-Latn-R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859182"/>
            <a:ext cx="3571156" cy="182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7304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3408654"/>
              </p:ext>
            </p:extLst>
          </p:nvPr>
        </p:nvGraphicFramePr>
        <p:xfrm>
          <a:off x="179512" y="1719262"/>
          <a:ext cx="8784976" cy="4950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(III)</a:t>
            </a:r>
            <a:r>
              <a:rPr lang="sr-Cyrl-RS" dirty="0"/>
              <a:t> награђивање радне успешности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512" y="5733256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sz="1200" dirty="0">
              <a:hlinkClick r:id="rId7"/>
            </a:endParaRPr>
          </a:p>
          <a:p>
            <a:endParaRPr lang="sr-Cyrl-RS" sz="1200" dirty="0">
              <a:hlinkClick r:id="rId7"/>
            </a:endParaRPr>
          </a:p>
          <a:p>
            <a:endParaRPr lang="sr-Cyrl-RS" sz="1200" dirty="0">
              <a:hlinkClick r:id="rId7"/>
            </a:endParaRPr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sr-Cyrl-RS" sz="1200" dirty="0">
                <a:solidFill>
                  <a:schemeClr val="accent2">
                    <a:lumMod val="50000"/>
                  </a:schemeClr>
                </a:solidFill>
              </a:rPr>
              <a:t>Извор: </a:t>
            </a:r>
            <a:r>
              <a:rPr lang="sr-Latn-RS" sz="1200" dirty="0">
                <a:hlinkClick r:id="rId7"/>
              </a:rPr>
              <a:t>https://www.womeninadria.com/kako-postaviti-sustav-nagradivanja-u-maloj-tvrtci/</a:t>
            </a:r>
            <a:endParaRPr lang="sr-Cyrl-RS" sz="1200" dirty="0"/>
          </a:p>
          <a:p>
            <a:endParaRPr lang="sr-Cyrl-RS" sz="1200" dirty="0"/>
          </a:p>
        </p:txBody>
      </p:sp>
    </p:spTree>
    <p:extLst>
      <p:ext uri="{BB962C8B-B14F-4D97-AF65-F5344CB8AC3E}">
        <p14:creationId xmlns:p14="http://schemas.microsoft.com/office/powerpoint/2010/main" val="42827354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3622368"/>
              </p:ext>
            </p:extLst>
          </p:nvPr>
        </p:nvGraphicFramePr>
        <p:xfrm>
          <a:off x="251520" y="1719262"/>
          <a:ext cx="8712968" cy="4878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(III)</a:t>
            </a:r>
            <a:r>
              <a:rPr lang="sr-Cyrl-RS" dirty="0"/>
              <a:t> </a:t>
            </a:r>
            <a:r>
              <a:rPr lang="en-US" dirty="0" err="1"/>
              <a:t>Како</a:t>
            </a:r>
            <a:r>
              <a:rPr lang="en-US" dirty="0"/>
              <a:t> </a:t>
            </a:r>
            <a:r>
              <a:rPr lang="en-US" dirty="0" err="1"/>
              <a:t>би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превазишла</a:t>
            </a:r>
            <a:r>
              <a:rPr lang="en-US" dirty="0"/>
              <a:t> </a:t>
            </a:r>
            <a:r>
              <a:rPr lang="en-US" dirty="0" err="1"/>
              <a:t>ситуација</a:t>
            </a:r>
            <a:r>
              <a:rPr lang="en-US" dirty="0"/>
              <a:t> </a:t>
            </a:r>
            <a:r>
              <a:rPr lang="en-US" dirty="0" err="1"/>
              <a:t>потребно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:</a:t>
            </a: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41681442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7933110"/>
              </p:ext>
            </p:extLst>
          </p:nvPr>
        </p:nvGraphicFramePr>
        <p:xfrm>
          <a:off x="179512" y="1719262"/>
          <a:ext cx="8784976" cy="4950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IV) </a:t>
            </a:r>
            <a:r>
              <a:rPr lang="sr-Cyrl-RS" dirty="0"/>
              <a:t>покретач иновација</a:t>
            </a:r>
            <a:r>
              <a:rPr lang="sr-Latn-RS" dirty="0"/>
              <a:t> </a:t>
            </a:r>
            <a:r>
              <a:rPr lang="sr-Cyrl-RS" dirty="0"/>
              <a:t>доприноси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520" y="6093296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sr-Cyrl-RS" sz="1200" dirty="0"/>
          </a:p>
          <a:p>
            <a:pPr lvl="0"/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sr-Cyrl-RS" sz="1200" dirty="0">
                <a:solidFill>
                  <a:schemeClr val="accent2">
                    <a:lumMod val="50000"/>
                  </a:schemeClr>
                </a:solidFill>
              </a:rPr>
              <a:t>Извор: </a:t>
            </a:r>
            <a:r>
              <a:rPr lang="sr-Latn-RS" sz="1200" dirty="0">
                <a:hlinkClick r:id="rId7"/>
              </a:rPr>
              <a:t>https://www.slideshare.net/virtualbic/2-kreativnost-i-inovacije</a:t>
            </a:r>
            <a:endParaRPr lang="sr-Latn-RS" sz="1200" dirty="0"/>
          </a:p>
        </p:txBody>
      </p:sp>
    </p:spTree>
    <p:extLst>
      <p:ext uri="{BB962C8B-B14F-4D97-AF65-F5344CB8AC3E}">
        <p14:creationId xmlns:p14="http://schemas.microsoft.com/office/powerpoint/2010/main" val="3721467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1598350"/>
              </p:ext>
            </p:extLst>
          </p:nvPr>
        </p:nvGraphicFramePr>
        <p:xfrm>
          <a:off x="395536" y="2648833"/>
          <a:ext cx="8407400" cy="380755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018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018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018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018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2000" b="0" dirty="0"/>
                        <a:t>Г Р А 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/>
                        <a:t>Просечна месечна нето зарада по запосленом (без пореза и доприноса)</a:t>
                      </a:r>
                      <a:endParaRPr lang="sr-Cyrl-R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b="0" dirty="0"/>
                        <a:t>Просечна потрошачка корпа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b="0" dirty="0"/>
                        <a:t>Минимална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Београд</a:t>
                      </a:r>
                    </a:p>
                    <a:p>
                      <a:endParaRPr lang="sr-Cyrl-R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72.202</a:t>
                      </a:r>
                    </a:p>
                    <a:p>
                      <a:endParaRPr lang="sr-Cyrl-R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76.493,19 </a:t>
                      </a:r>
                    </a:p>
                    <a:p>
                      <a:endParaRPr lang="sr-Cyrl-R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44.221,32</a:t>
                      </a:r>
                    </a:p>
                    <a:p>
                      <a:endParaRPr lang="sr-Cyrl-R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Суботица</a:t>
                      </a:r>
                    </a:p>
                    <a:p>
                      <a:endParaRPr lang="sr-Cyrl-R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53.774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78.025,56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38.672,48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5239">
                <a:tc>
                  <a:txBody>
                    <a:bodyPr/>
                    <a:lstStyle/>
                    <a:p>
                      <a:r>
                        <a:rPr lang="sr-Cyrl-RS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Лесковац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46.363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63.628,00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33.101,01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(I) </a:t>
            </a:r>
            <a:r>
              <a:rPr lang="ru-RU" dirty="0"/>
              <a:t>Просечна месечна нето зарада по запосленом у динарима</a:t>
            </a:r>
            <a:endParaRPr lang="sr-Cyrl-RS" dirty="0"/>
          </a:p>
        </p:txBody>
      </p:sp>
      <p:sp>
        <p:nvSpPr>
          <p:cNvPr id="8" name="Rectangle 7"/>
          <p:cNvSpPr/>
          <p:nvPr/>
        </p:nvSpPr>
        <p:spPr>
          <a:xfrm>
            <a:off x="179512" y="5762873"/>
            <a:ext cx="86409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/>
              <a:t/>
            </a:r>
            <a:br>
              <a:rPr lang="sr-Cyrl-RS" dirty="0"/>
            </a:br>
            <a:r>
              <a:rPr lang="sr-Cyrl-RS" dirty="0"/>
              <a:t> </a:t>
            </a:r>
            <a:endParaRPr lang="sr-Cyrl-R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sr-Cyrl-RS" sz="1200" dirty="0">
                <a:solidFill>
                  <a:schemeClr val="accent2">
                    <a:lumMod val="50000"/>
                  </a:schemeClr>
                </a:solidFill>
              </a:rPr>
              <a:t>Извор: </a:t>
            </a:r>
            <a:r>
              <a:rPr lang="sr-Latn-RS" sz="1200" dirty="0">
                <a:solidFill>
                  <a:schemeClr val="accent2">
                    <a:lumMod val="50000"/>
                  </a:schemeClr>
                </a:solidFill>
                <a:hlinkClick r:id="rId2"/>
              </a:rPr>
              <a:t>https://mtt.gov.rs/download/KUPOVNA%20MOC%20-februar%202020.pdf</a:t>
            </a:r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36022365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628800"/>
            <a:ext cx="8712967" cy="5040560"/>
          </a:xfrm>
        </p:spPr>
        <p:txBody>
          <a:bodyPr/>
          <a:lstStyle/>
          <a:p>
            <a:r>
              <a:rPr lang="sr-Cyrl-RS" dirty="0"/>
              <a:t>Иновација је власништво предлагача</a:t>
            </a:r>
          </a:p>
          <a:p>
            <a:r>
              <a:rPr lang="sr-Cyrl-RS" dirty="0"/>
              <a:t>и она подразумева значајна улагања.</a:t>
            </a:r>
          </a:p>
          <a:p>
            <a:r>
              <a:rPr lang="sr-Cyrl-RS" dirty="0"/>
              <a:t>Да би се уложена средстав повратила неопходно је заштитити предлог пројекта,</a:t>
            </a:r>
          </a:p>
          <a:p>
            <a:r>
              <a:rPr lang="sr-Cyrl-RS" b="1" dirty="0"/>
              <a:t>од опште употребе,</a:t>
            </a:r>
          </a:p>
          <a:p>
            <a:r>
              <a:rPr lang="sr-Cyrl-RS" dirty="0"/>
              <a:t>бар за известан временски период,</a:t>
            </a:r>
          </a:p>
          <a:p>
            <a:r>
              <a:rPr lang="sr-Cyrl-RS" dirty="0"/>
              <a:t>јер долази до примене идеје а да се не награди предлагач.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IV) </a:t>
            </a:r>
            <a:r>
              <a:rPr lang="sr-Cyrl-RS" dirty="0"/>
              <a:t>процес иновације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6364132"/>
              </p:ext>
            </p:extLst>
          </p:nvPr>
        </p:nvGraphicFramePr>
        <p:xfrm>
          <a:off x="323528" y="4293096"/>
          <a:ext cx="8392864" cy="2337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15397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8505420"/>
              </p:ext>
            </p:extLst>
          </p:nvPr>
        </p:nvGraphicFramePr>
        <p:xfrm>
          <a:off x="251520" y="1719262"/>
          <a:ext cx="8640960" cy="4806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IV) </a:t>
            </a:r>
            <a:r>
              <a:rPr lang="sr-Cyrl-RS" dirty="0"/>
              <a:t>иновативност је императив предузећа</a:t>
            </a:r>
          </a:p>
        </p:txBody>
      </p:sp>
    </p:spTree>
    <p:extLst>
      <p:ext uri="{BB962C8B-B14F-4D97-AF65-F5344CB8AC3E}">
        <p14:creationId xmlns:p14="http://schemas.microsoft.com/office/powerpoint/2010/main" val="3035709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700808"/>
            <a:ext cx="8784975" cy="4968552"/>
          </a:xfrm>
        </p:spPr>
        <p:txBody>
          <a:bodyPr/>
          <a:lstStyle/>
          <a:p>
            <a:endParaRPr lang="sr-Cyrl-RS" b="1" dirty="0"/>
          </a:p>
          <a:p>
            <a:r>
              <a:rPr lang="sr-Latn-RS" b="1" dirty="0"/>
              <a:t>Н</a:t>
            </a:r>
            <a:r>
              <a:rPr lang="sr-Cyrl-RS" b="1" dirty="0"/>
              <a:t>а високе позиције</a:t>
            </a:r>
            <a:r>
              <a:rPr lang="sr-Latn-RS" b="1" dirty="0"/>
              <a:t> треба поставити људе који су показали иновативност, стил размишљања </a:t>
            </a:r>
            <a:r>
              <a:rPr lang="sr-Latn-RS" b="1" i="1" dirty="0"/>
              <a:t>"</a:t>
            </a:r>
            <a:r>
              <a:rPr lang="sr-Cyrl-RS" b="1" i="1" dirty="0"/>
              <a:t>о</a:t>
            </a:r>
            <a:r>
              <a:rPr lang="sr-Latn-RS" b="1" i="1" dirty="0"/>
              <a:t>ut of the box" </a:t>
            </a:r>
            <a:r>
              <a:rPr lang="sr-Latn-RS" b="1" dirty="0"/>
              <a:t>(ван </a:t>
            </a:r>
            <a:r>
              <a:rPr lang="sr-Cyrl-RS" b="1" dirty="0"/>
              <a:t>кутије</a:t>
            </a:r>
            <a:r>
              <a:rPr lang="sr-Latn-RS" b="1" dirty="0"/>
              <a:t>), али и способност спровођења идеја. </a:t>
            </a:r>
            <a:endParaRPr lang="sr-Cyrl-RS" b="1" dirty="0"/>
          </a:p>
          <a:p>
            <a:endParaRPr lang="sr-Cyrl-RS" b="1" dirty="0"/>
          </a:p>
          <a:p>
            <a:r>
              <a:rPr lang="sr-Latn-RS" dirty="0"/>
              <a:t>Спровођење идеја не подразумева делегирање субординацијо</a:t>
            </a:r>
            <a:r>
              <a:rPr lang="sr-Cyrl-RS" dirty="0"/>
              <a:t>м на</a:t>
            </a:r>
            <a:r>
              <a:rPr lang="sr-Latn-RS" dirty="0"/>
              <a:t> ниже рангиран</a:t>
            </a:r>
            <a:r>
              <a:rPr lang="sr-Cyrl-RS" dirty="0"/>
              <a:t>е</a:t>
            </a:r>
            <a:r>
              <a:rPr lang="sr-Latn-RS" dirty="0"/>
              <a:t> радник</a:t>
            </a:r>
            <a:r>
              <a:rPr lang="sr-Cyrl-RS" dirty="0"/>
              <a:t>е</a:t>
            </a:r>
            <a:r>
              <a:rPr lang="sr-Latn-RS" dirty="0"/>
              <a:t> и пребацивање одговорности на њих, већ </a:t>
            </a:r>
            <a:r>
              <a:rPr lang="sr-Cyrl-RS" dirty="0"/>
              <a:t>руководећу иницијативу, </a:t>
            </a:r>
            <a:r>
              <a:rPr lang="sr-Latn-RS" dirty="0"/>
              <a:t>зајденички труд и акцију. </a:t>
            </a:r>
            <a:r>
              <a:rPr lang="sr-Latn-RS" i="1" dirty="0"/>
              <a:t>Think outside the box</a:t>
            </a:r>
          </a:p>
          <a:p>
            <a:endParaRPr lang="sr-Latn-RS" dirty="0"/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V) </a:t>
            </a:r>
            <a:r>
              <a:rPr lang="sr-Cyrl-RS" dirty="0"/>
              <a:t>Високе позиције у предузећу</a:t>
            </a:r>
            <a:endParaRPr lang="sr-Latn-RS" dirty="0"/>
          </a:p>
        </p:txBody>
      </p:sp>
      <p:pic>
        <p:nvPicPr>
          <p:cNvPr id="1027" name="Picture 3" descr="C:\Users\aleksandar.vranic\Desktop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47094"/>
            <a:ext cx="1468377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5661248"/>
            <a:ext cx="828092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Latn-RS" sz="1200" dirty="0">
              <a:hlinkClick r:id="rId3"/>
            </a:endParaRPr>
          </a:p>
          <a:p>
            <a:endParaRPr lang="sr-Latn-RS" sz="1200" dirty="0">
              <a:hlinkClick r:id="rId3"/>
            </a:endParaRPr>
          </a:p>
          <a:p>
            <a:endParaRPr lang="sr-Latn-RS" sz="1200" dirty="0">
              <a:hlinkClick r:id="rId3"/>
            </a:endParaRPr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sr-Cyrl-RS" sz="1200" dirty="0">
                <a:solidFill>
                  <a:schemeClr val="accent2">
                    <a:lumMod val="50000"/>
                  </a:schemeClr>
                </a:solidFill>
              </a:rPr>
              <a:t>Извор: </a:t>
            </a:r>
            <a:r>
              <a:rPr lang="sr-Latn-RS" sz="1200" dirty="0">
                <a:hlinkClick r:id="rId3"/>
              </a:rPr>
              <a:t>https://www.cleanpng.com/png-think-outside-the-box-thought-creativity-out-of-th-5695199/</a:t>
            </a:r>
            <a:endParaRPr lang="sr-Latn-RS" sz="1200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7508381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719070"/>
            <a:ext cx="8640959" cy="487828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sr-Cyrl-RS" dirty="0"/>
          </a:p>
          <a:p>
            <a:r>
              <a:rPr lang="sr-Cyrl-RS" dirty="0"/>
              <a:t>Хајде да покушамо размишљати "ван кутије". </a:t>
            </a:r>
          </a:p>
          <a:p>
            <a:r>
              <a:rPr lang="sr-Cyrl-RS" dirty="0"/>
              <a:t>Швајцарска пошта има иновативни центар где се могу пласирати идеје и где се за иновације добијају награде. </a:t>
            </a:r>
          </a:p>
          <a:p>
            <a:endParaRPr lang="sr-Cyrl-RS" dirty="0"/>
          </a:p>
          <a:p>
            <a:r>
              <a:rPr lang="sr-Cyrl-RS" dirty="0"/>
              <a:t>Није битно да ли је то Швајцарска или није, за иновативни центар треба имати жељу и вољу, а што у пошти Србије није случај. </a:t>
            </a:r>
          </a:p>
          <a:p>
            <a:endParaRPr lang="sr-Latn-RS" dirty="0"/>
          </a:p>
          <a:p>
            <a:r>
              <a:rPr lang="sr-Cyrl-RS" dirty="0"/>
              <a:t>Да ли смо, на пример, већ у фази испитиванја дронова у оквиру наше компаније? Можда треба покушати тако нешто и у Србији, уз помоћ Руске или Швајцарске поште која је тестирала дронове, што је опет идеја за Пошту Србије.  </a:t>
            </a:r>
            <a:endParaRPr lang="sr-Latn-RS" dirty="0"/>
          </a:p>
          <a:p>
            <a:endParaRPr lang="sr-Cyrl-RS" dirty="0"/>
          </a:p>
          <a:p>
            <a:endParaRPr lang="sr-Latn-RS" dirty="0"/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V) Досадашње процедуре не показују ефикасност или у малој мери</a:t>
            </a:r>
            <a:r>
              <a:rPr lang="sr-Cyrl-R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41376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719070"/>
            <a:ext cx="4572000" cy="4948549"/>
          </a:xfrm>
        </p:spPr>
        <p:txBody>
          <a:bodyPr>
            <a:normAutofit/>
          </a:bodyPr>
          <a:lstStyle/>
          <a:p>
            <a:pPr marL="45720" lvl="0" indent="0">
              <a:buNone/>
            </a:pPr>
            <a:endParaRPr lang="sr-Cyrl-RS" dirty="0"/>
          </a:p>
          <a:p>
            <a:pPr lvl="0"/>
            <a:r>
              <a:rPr lang="sr-Cyrl-RS" dirty="0"/>
              <a:t>Беспилотна летелица</a:t>
            </a:r>
          </a:p>
          <a:p>
            <a:pPr lvl="0"/>
            <a:r>
              <a:rPr lang="sr-Cyrl-RS" dirty="0"/>
              <a:t>Тежина 5 кг</a:t>
            </a:r>
          </a:p>
          <a:p>
            <a:pPr lvl="0"/>
            <a:r>
              <a:rPr lang="sr-Cyrl-RS" dirty="0"/>
              <a:t>Носивост терета 1.2 кг</a:t>
            </a:r>
          </a:p>
          <a:p>
            <a:pPr lvl="0"/>
            <a:r>
              <a:rPr lang="sr-Cyrl-RS" dirty="0"/>
              <a:t>Брзина 18 метара у секунди</a:t>
            </a:r>
          </a:p>
          <a:p>
            <a:pPr lvl="0"/>
            <a:r>
              <a:rPr lang="sr-Cyrl-RS" dirty="0"/>
              <a:t>Висина 50 метара</a:t>
            </a:r>
            <a:endParaRPr lang="sr-Latn-RS" dirty="0"/>
          </a:p>
          <a:p>
            <a:pPr lvl="0"/>
            <a:r>
              <a:rPr lang="sr-Cyrl-RS" dirty="0"/>
              <a:t>Лети 12км за 15-30мин,</a:t>
            </a:r>
          </a:p>
          <a:p>
            <a:pPr lvl="0"/>
            <a:r>
              <a:rPr lang="sr-Cyrl-RS" dirty="0"/>
              <a:t>максимум 65км</a:t>
            </a:r>
          </a:p>
          <a:p>
            <a:pPr lvl="0"/>
            <a:r>
              <a:rPr lang="sr-Cyrl-RS" b="1" dirty="0"/>
              <a:t>Погодан услед природних препрека </a:t>
            </a:r>
            <a:endParaRPr lang="sr-Latn-RS" b="1" dirty="0"/>
          </a:p>
          <a:p>
            <a:pPr lvl="0"/>
            <a:r>
              <a:rPr lang="sr-Cyrl-RS" b="1" dirty="0"/>
              <a:t>попут воде и планине.</a:t>
            </a:r>
            <a:endParaRPr lang="sr-Cyrl-RS" dirty="0"/>
          </a:p>
          <a:p>
            <a:endParaRPr lang="sr-Cyrl-RS" dirty="0"/>
          </a:p>
          <a:p>
            <a:endParaRPr lang="sr-Cyrl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V) </a:t>
            </a:r>
            <a:r>
              <a:rPr lang="sr-Cyrl-RS" dirty="0"/>
              <a:t>Поштански дрон</a:t>
            </a:r>
          </a:p>
        </p:txBody>
      </p:sp>
      <p:pic>
        <p:nvPicPr>
          <p:cNvPr id="3074" name="Picture 2" descr="https://www.post.ch/api/censhare/asset/467114/master/image/0/467114_mas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773" y="1844824"/>
            <a:ext cx="417646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post.ch/api/censhare/asset/467121/master/image/0/467121_mas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773" y="4293096"/>
            <a:ext cx="417646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512" y="6021288"/>
            <a:ext cx="864096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sz="1200" dirty="0">
              <a:hlinkClick r:id="rId4"/>
            </a:endParaRPr>
          </a:p>
          <a:p>
            <a:r>
              <a:rPr lang="sr-Cyrl-RS" sz="1200" dirty="0">
                <a:solidFill>
                  <a:schemeClr val="accent2">
                    <a:lumMod val="50000"/>
                  </a:schemeClr>
                </a:solidFill>
              </a:rPr>
              <a:t>Извор: </a:t>
            </a:r>
            <a:r>
              <a:rPr lang="sr-Latn-RS" sz="1200" dirty="0">
                <a:hlinkClick r:id="rId4"/>
              </a:rPr>
              <a:t>https://www.post.ch/en/about-us/innovation/innovations-in-development/drones</a:t>
            </a:r>
            <a:endParaRPr lang="sr-Cyrl-RS" sz="1200" dirty="0"/>
          </a:p>
          <a:p>
            <a:r>
              <a:rPr lang="sr-Latn-RS" sz="1200" dirty="0">
                <a:hlinkClick r:id="rId5"/>
              </a:rPr>
              <a:t>https://www.reuters.com/article/us-deutsche-post-drones-idUSKCN0HJ1ED20140924</a:t>
            </a:r>
            <a:endParaRPr lang="sr-Cyrl-RS" sz="1200" dirty="0"/>
          </a:p>
          <a:p>
            <a:endParaRPr lang="sr-Latn-RS" sz="1200" dirty="0"/>
          </a:p>
          <a:p>
            <a:endParaRPr lang="sr-Cyrl-RS" sz="1200" dirty="0"/>
          </a:p>
        </p:txBody>
      </p:sp>
    </p:spTree>
    <p:extLst>
      <p:ext uri="{BB962C8B-B14F-4D97-AF65-F5344CB8AC3E}">
        <p14:creationId xmlns:p14="http://schemas.microsoft.com/office/powerpoint/2010/main" val="39919397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V) </a:t>
            </a:r>
            <a:r>
              <a:rPr lang="sr-Cyrl-RS" dirty="0"/>
              <a:t>Електрично доставно возило за потребе поште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4443570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s://www.elektricni-automobili.rs/images/ELCAR%20M-3%20SREBR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05064"/>
            <a:ext cx="368449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2002619"/>
              </p:ext>
            </p:extLst>
          </p:nvPr>
        </p:nvGraphicFramePr>
        <p:xfrm>
          <a:off x="374341" y="3140968"/>
          <a:ext cx="8407400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ectangle 1"/>
          <p:cNvSpPr/>
          <p:nvPr/>
        </p:nvSpPr>
        <p:spPr>
          <a:xfrm>
            <a:off x="179512" y="1660373"/>
            <a:ext cx="87970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Renault Kangoo clasic </a:t>
            </a:r>
            <a:r>
              <a:rPr lang="sr-Cyrl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пређе са једним пуњењем 270 км </a:t>
            </a:r>
            <a:r>
              <a:rPr 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што је за намену овог возила више него довољно с обзиром да доставно возило Поште Србије пређе дневно 30 km недељно 150km</a:t>
            </a:r>
            <a:r>
              <a:rPr lang="sr-Cyrl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Капацитет по свим параметрима одговара потребама предузећа за пренос пакетских и поштанских услуга. Једина разлика би била у цени за разлику од ел аутомобила </a:t>
            </a:r>
            <a:r>
              <a:rPr 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LINZDA M-3</a:t>
            </a:r>
            <a:r>
              <a:rPr lang="sr-Cyrl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са седиштем за две особе.  Возачи који користе електрично мање возило требају да се изјасне о дизајну и удобности.</a:t>
            </a:r>
            <a:endParaRPr lang="sr-Latn-R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/>
            <a:r>
              <a:rPr lang="sr-Cyrl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512" y="5605359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Latn-RS" sz="1200" dirty="0">
              <a:hlinkClick r:id="rId9"/>
            </a:endParaRPr>
          </a:p>
          <a:p>
            <a:endParaRPr lang="sr-Latn-RS" sz="1200" dirty="0">
              <a:hlinkClick r:id="rId9"/>
            </a:endParaRPr>
          </a:p>
          <a:p>
            <a:endParaRPr lang="sr-Latn-RS" sz="1200" dirty="0">
              <a:hlinkClick r:id="rId9"/>
            </a:endParaRPr>
          </a:p>
          <a:p>
            <a:endParaRPr lang="sr-Latn-RS" sz="1200" dirty="0">
              <a:hlinkClick r:id="rId9"/>
            </a:endParaRPr>
          </a:p>
          <a:p>
            <a:endParaRPr lang="sr-Latn-RS" sz="1200" dirty="0">
              <a:hlinkClick r:id="rId9"/>
            </a:endParaRPr>
          </a:p>
          <a:p>
            <a:r>
              <a:rPr lang="sr-Cyrl-RS" sz="1200" dirty="0">
                <a:solidFill>
                  <a:schemeClr val="accent2">
                    <a:lumMod val="50000"/>
                  </a:schemeClr>
                </a:solidFill>
              </a:rPr>
              <a:t>Извор: </a:t>
            </a:r>
            <a:r>
              <a:rPr lang="sr-Latn-RS" sz="1200" dirty="0">
                <a:hlinkClick r:id="rId9"/>
              </a:rPr>
              <a:t>https://www.caradvice.com.au/287712/renault-kangoo-z-e-electric-vans-join-australia-post-fleet-in-12-month-trial/</a:t>
            </a:r>
            <a:endParaRPr lang="sr-Latn-RS" sz="1200" dirty="0"/>
          </a:p>
          <a:p>
            <a:endParaRPr lang="sr-Cyrl-RS" sz="1200" dirty="0"/>
          </a:p>
        </p:txBody>
      </p:sp>
    </p:spTree>
    <p:extLst>
      <p:ext uri="{BB962C8B-B14F-4D97-AF65-F5344CB8AC3E}">
        <p14:creationId xmlns:p14="http://schemas.microsoft.com/office/powerpoint/2010/main" val="1918872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973033"/>
              </p:ext>
            </p:extLst>
          </p:nvPr>
        </p:nvGraphicFramePr>
        <p:xfrm>
          <a:off x="179512" y="1772816"/>
          <a:ext cx="8784976" cy="4878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96144"/>
          </a:xfrm>
        </p:spPr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V) </a:t>
            </a:r>
            <a:r>
              <a:rPr lang="ru-RU" dirty="0"/>
              <a:t>поштанска пошиљка у Аустрији</a:t>
            </a:r>
            <a:br>
              <a:rPr lang="ru-RU" dirty="0"/>
            </a:br>
            <a:r>
              <a:rPr lang="ru-RU" dirty="0"/>
              <a:t>се испоручује на </a:t>
            </a:r>
            <a:r>
              <a:rPr lang="sr-Latn-RS" dirty="0"/>
              <a:t>CO2 </a:t>
            </a:r>
            <a:r>
              <a:rPr lang="ru-RU" dirty="0"/>
              <a:t>неутралан начин</a:t>
            </a: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25330657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3164705"/>
              </p:ext>
            </p:extLst>
          </p:nvPr>
        </p:nvGraphicFramePr>
        <p:xfrm>
          <a:off x="107504" y="1719262"/>
          <a:ext cx="8680896" cy="4878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V) </a:t>
            </a:r>
            <a:r>
              <a:rPr lang="sr-Cyrl-RS" dirty="0"/>
              <a:t>увођење Инфраструктуре у пошту</a:t>
            </a:r>
          </a:p>
        </p:txBody>
      </p:sp>
    </p:spTree>
    <p:extLst>
      <p:ext uri="{BB962C8B-B14F-4D97-AF65-F5344CB8AC3E}">
        <p14:creationId xmlns:p14="http://schemas.microsoft.com/office/powerpoint/2010/main" val="30545768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3" y="1719070"/>
            <a:ext cx="4608512" cy="4950290"/>
          </a:xfrm>
        </p:spPr>
        <p:txBody>
          <a:bodyPr/>
          <a:lstStyle/>
          <a:p>
            <a:endParaRPr lang="sr-Cyrl-RS" dirty="0"/>
          </a:p>
          <a:p>
            <a:r>
              <a:rPr lang="sr-Cyrl-RS" dirty="0"/>
              <a:t>На конференцијама се указује шанса!</a:t>
            </a:r>
          </a:p>
          <a:p>
            <a:endParaRPr lang="sr-Latn-RS" dirty="0"/>
          </a:p>
          <a:p>
            <a:r>
              <a:rPr lang="sr-Cyrl-RS" dirty="0"/>
              <a:t>На основу предлога пројекта се могу добити екстерни извори финансирања што је пошта пропустила да добије од </a:t>
            </a:r>
            <a:r>
              <a:rPr lang="sr-Latn-RS" dirty="0"/>
              <a:t>Siemens</a:t>
            </a:r>
            <a:r>
              <a:rPr lang="sr-Cyrl-RS" dirty="0"/>
              <a:t>-</a:t>
            </a:r>
            <a:r>
              <a:rPr lang="sr-Latn-RS" dirty="0"/>
              <a:t>a</a:t>
            </a:r>
            <a:r>
              <a:rPr lang="sr-Cyrl-RS" dirty="0"/>
              <a:t>, УНДП-а.</a:t>
            </a:r>
            <a:r>
              <a:rPr lang="sr-Latn-RS" dirty="0"/>
              <a:t> </a:t>
            </a:r>
          </a:p>
          <a:p>
            <a:endParaRPr lang="sr-Latn-RS" i="1" dirty="0"/>
          </a:p>
          <a:p>
            <a:r>
              <a:rPr lang="sr-Cyrl-RS" dirty="0"/>
              <a:t>У Немачким компанијама се за оправдан предлог пројектне идеје добија 100.000 евра.</a:t>
            </a:r>
          </a:p>
          <a:p>
            <a:endParaRPr lang="sr-Latn-RS" i="1" dirty="0"/>
          </a:p>
          <a:p>
            <a:pPr marL="45720" indent="0">
              <a:buNone/>
            </a:pPr>
            <a:endParaRPr lang="sr-Latn-RS" i="1" dirty="0"/>
          </a:p>
          <a:p>
            <a:endParaRPr lang="sr-Latn-RS" i="1" dirty="0"/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V) </a:t>
            </a:r>
            <a:r>
              <a:rPr lang="sr-Cyrl-RS" dirty="0"/>
              <a:t>извори финансирања пројекта</a:t>
            </a:r>
            <a:endParaRPr lang="sr-Latn-RS" dirty="0"/>
          </a:p>
        </p:txBody>
      </p:sp>
      <p:sp>
        <p:nvSpPr>
          <p:cNvPr id="4" name="Rectangle 3"/>
          <p:cNvSpPr/>
          <p:nvPr/>
        </p:nvSpPr>
        <p:spPr>
          <a:xfrm>
            <a:off x="179512" y="6044495"/>
            <a:ext cx="32721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r-Latn-RS" sz="1200" dirty="0">
              <a:hlinkClick r:id="rId2"/>
            </a:endParaRPr>
          </a:p>
          <a:p>
            <a:endParaRPr lang="sr-Latn-RS" sz="1200" dirty="0">
              <a:hlinkClick r:id="rId2"/>
            </a:endParaRPr>
          </a:p>
          <a:p>
            <a:r>
              <a:rPr lang="sr-Cyrl-RS" sz="1200" dirty="0">
                <a:solidFill>
                  <a:schemeClr val="accent2">
                    <a:lumMod val="50000"/>
                  </a:schemeClr>
                </a:solidFill>
              </a:rPr>
              <a:t>Извор: </a:t>
            </a:r>
            <a:r>
              <a:rPr lang="sr-Latn-RS" sz="1200" dirty="0">
                <a:hlinkClick r:id="rId2"/>
              </a:rPr>
              <a:t>https://eu-projekti.rs/tag/finansiranje/</a:t>
            </a:r>
            <a:endParaRPr lang="sr-Latn-RS" sz="1200" dirty="0"/>
          </a:p>
          <a:p>
            <a:endParaRPr lang="sr-Cyrl-R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852936"/>
            <a:ext cx="3291260" cy="296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619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719070"/>
            <a:ext cx="8640959" cy="4806273"/>
          </a:xfrm>
        </p:spPr>
        <p:txBody>
          <a:bodyPr>
            <a:normAutofit/>
          </a:bodyPr>
          <a:lstStyle/>
          <a:p>
            <a:endParaRPr lang="sr-Cyrl-RS" dirty="0"/>
          </a:p>
          <a:p>
            <a:pPr marL="45720" indent="0">
              <a:buNone/>
            </a:pPr>
            <a:r>
              <a:rPr lang="sr-Cyrl-RS" dirty="0"/>
              <a:t>Водећи се досадашњим искуством и процедуром, </a:t>
            </a:r>
          </a:p>
          <a:p>
            <a:r>
              <a:rPr lang="sr-Cyrl-RS" b="1" dirty="0"/>
              <a:t>само се губи драгоцено време.</a:t>
            </a:r>
            <a:endParaRPr lang="sr-Cyrl-RS" dirty="0"/>
          </a:p>
          <a:p>
            <a:r>
              <a:rPr lang="sr-Cyrl-RS" dirty="0"/>
              <a:t>може доћи до преузимања идеје </a:t>
            </a:r>
            <a:r>
              <a:rPr lang="sr-Latn-RS" dirty="0"/>
              <a:t>.</a:t>
            </a:r>
            <a:endParaRPr lang="sr-Cyrl-RS" dirty="0"/>
          </a:p>
          <a:p>
            <a:endParaRPr lang="sr-Cyrl-RS" dirty="0"/>
          </a:p>
          <a:p>
            <a:r>
              <a:rPr lang="sr-Cyrl-RS" dirty="0"/>
              <a:t>Потребно је да сами директори и саветници напишу пројектну идеју а не да преузимају од других како би оправдали своју </a:t>
            </a:r>
            <a:r>
              <a:rPr lang="sr-Cyrl-RS" dirty="0" smtClean="0"/>
              <a:t>функцију.</a:t>
            </a:r>
          </a:p>
          <a:p>
            <a:pPr marL="45720" indent="0">
              <a:buNone/>
            </a:pPr>
            <a:endParaRPr lang="sr-Cyrl-RS" dirty="0"/>
          </a:p>
          <a:p>
            <a:r>
              <a:rPr lang="sr-Cyrl-RS" dirty="0"/>
              <a:t>Директори требају унапредити систем од затеченог и оправдати именовање на функцији – </a:t>
            </a:r>
            <a:r>
              <a:rPr lang="sr-Cyrl-RS" b="1" dirty="0"/>
              <a:t>универзално у свим предузећима.</a:t>
            </a:r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V) </a:t>
            </a:r>
            <a:r>
              <a:rPr lang="sr-Cyrl-RS" dirty="0"/>
              <a:t>да ли предлагати пошти пројекат?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645295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2210292"/>
              </p:ext>
            </p:extLst>
          </p:nvPr>
        </p:nvGraphicFramePr>
        <p:xfrm>
          <a:off x="179512" y="1719263"/>
          <a:ext cx="8784976" cy="4835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(I) </a:t>
            </a:r>
            <a:r>
              <a:rPr lang="ru-RU" dirty="0"/>
              <a:t>КуповнА моћ становништва</a:t>
            </a:r>
            <a:endParaRPr lang="sr-Cyrl-RS" dirty="0"/>
          </a:p>
        </p:txBody>
      </p:sp>
      <p:sp>
        <p:nvSpPr>
          <p:cNvPr id="6" name="Rectangle 5"/>
          <p:cNvSpPr/>
          <p:nvPr/>
        </p:nvSpPr>
        <p:spPr>
          <a:xfrm>
            <a:off x="5364088" y="1410241"/>
            <a:ext cx="309634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sz="1200" dirty="0">
              <a:solidFill>
                <a:schemeClr val="accent2">
                  <a:lumMod val="50000"/>
                </a:schemeClr>
              </a:solidFill>
              <a:hlinkClick r:id="rId3"/>
            </a:endParaRPr>
          </a:p>
          <a:p>
            <a:r>
              <a:rPr lang="sr-Cyrl-RS" sz="1200" dirty="0">
                <a:solidFill>
                  <a:schemeClr val="accent2">
                    <a:lumMod val="50000"/>
                  </a:schemeClr>
                </a:solidFill>
              </a:rPr>
              <a:t>Извор: Графикон урађен на основу извештаја о куповној моћи и потрошачке корпе становништва Министарства трговине, туризма и телекомуникација за 2020 годину.</a:t>
            </a:r>
          </a:p>
          <a:p>
            <a:r>
              <a:rPr lang="sr-Latn-RS" sz="1200" dirty="0">
                <a:hlinkClick r:id="rId3"/>
              </a:rPr>
              <a:t>https://mtt.gov.rs/download/KUPOVNA%20MOC%20-februar%202020.pdf</a:t>
            </a:r>
            <a:endParaRPr lang="sr-Cyrl-RS" sz="1200" dirty="0"/>
          </a:p>
          <a:p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1954989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3" y="1628801"/>
            <a:ext cx="4356484" cy="504056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sr-Latn-RS" dirty="0"/>
          </a:p>
          <a:p>
            <a:r>
              <a:rPr lang="sr-Cyrl-RS" dirty="0"/>
              <a:t>О</a:t>
            </a:r>
            <a:r>
              <a:rPr lang="en-US" dirty="0" err="1"/>
              <a:t>формити</a:t>
            </a:r>
            <a:r>
              <a:rPr lang="en-US" dirty="0"/>
              <a:t> </a:t>
            </a:r>
            <a:r>
              <a:rPr lang="en-US" dirty="0" err="1"/>
              <a:t>иновацони</a:t>
            </a:r>
            <a:r>
              <a:rPr lang="en-US" dirty="0"/>
              <a:t> </a:t>
            </a:r>
            <a:r>
              <a:rPr lang="en-US" dirty="0" err="1"/>
              <a:t>центар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угледу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Швајцарску</a:t>
            </a:r>
            <a:r>
              <a:rPr lang="en-US" dirty="0"/>
              <a:t> </a:t>
            </a:r>
            <a:r>
              <a:rPr lang="en-US" dirty="0" err="1"/>
              <a:t>пошту</a:t>
            </a:r>
            <a:r>
              <a:rPr lang="en-US" dirty="0"/>
              <a:t> </a:t>
            </a:r>
            <a:r>
              <a:rPr lang="en-US" dirty="0" err="1"/>
              <a:t>како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би</a:t>
            </a:r>
            <a:r>
              <a:rPr lang="en-US" dirty="0"/>
              <a:t> </a:t>
            </a:r>
            <a:r>
              <a:rPr lang="en-US" dirty="0" err="1"/>
              <a:t>било</a:t>
            </a:r>
            <a:r>
              <a:rPr lang="en-US" dirty="0"/>
              <a:t> </a:t>
            </a:r>
            <a:r>
              <a:rPr lang="en-US" dirty="0" err="1"/>
              <a:t>опструкције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профитабилна</a:t>
            </a:r>
            <a:r>
              <a:rPr lang="en-US" dirty="0"/>
              <a:t> </a:t>
            </a:r>
            <a:r>
              <a:rPr lang="en-US" dirty="0" err="1"/>
              <a:t>решења</a:t>
            </a:r>
            <a:r>
              <a:rPr lang="sr-Latn-RS" dirty="0" smtClean="0"/>
              <a:t>.</a:t>
            </a:r>
            <a:endParaRPr lang="sr-Cyrl-RS" dirty="0" smtClean="0"/>
          </a:p>
          <a:p>
            <a:pPr marL="45720" indent="0">
              <a:buNone/>
            </a:pPr>
            <a:endParaRPr lang="sr-Latn-RS" dirty="0"/>
          </a:p>
          <a:p>
            <a:r>
              <a:rPr lang="ru-RU" dirty="0" smtClean="0"/>
              <a:t>Отворене </a:t>
            </a:r>
            <a:r>
              <a:rPr lang="ru-RU" dirty="0"/>
              <a:t>иновације за предузетнички капитал.</a:t>
            </a:r>
          </a:p>
          <a:p>
            <a:r>
              <a:rPr lang="ru-RU" dirty="0"/>
              <a:t>Сарадња са партнерима и новооснованим (</a:t>
            </a:r>
            <a:r>
              <a:rPr lang="sr-Latn-RS" dirty="0" smtClean="0"/>
              <a:t>start-up</a:t>
            </a:r>
            <a:r>
              <a:rPr lang="sr-Cyrl-RS" dirty="0" smtClean="0"/>
              <a:t>)</a:t>
            </a:r>
            <a:r>
              <a:rPr lang="sr-Cyrl-RS" dirty="0"/>
              <a:t> </a:t>
            </a:r>
            <a:r>
              <a:rPr lang="sr-Cyrl-RS" dirty="0" smtClean="0"/>
              <a:t>предузећима</a:t>
            </a:r>
            <a:r>
              <a:rPr lang="sr-Cyrl-RS" dirty="0"/>
              <a:t/>
            </a:r>
            <a:br>
              <a:rPr lang="sr-Cyrl-RS" dirty="0"/>
            </a:br>
            <a:endParaRPr lang="sr-Cyrl-RS" sz="1200" dirty="0">
              <a:solidFill>
                <a:schemeClr val="accent2">
                  <a:lumMod val="50000"/>
                </a:schemeClr>
              </a:solidFill>
              <a:hlinkClick r:id="rId2"/>
            </a:endParaRPr>
          </a:p>
          <a:p>
            <a:r>
              <a:rPr lang="sr-Cyrl-RS" sz="1200" dirty="0">
                <a:solidFill>
                  <a:schemeClr val="accent2">
                    <a:lumMod val="50000"/>
                  </a:schemeClr>
                </a:solidFill>
              </a:rPr>
              <a:t>Извор: </a:t>
            </a:r>
          </a:p>
          <a:p>
            <a:r>
              <a:rPr lang="sr-Latn-RS" sz="1200" dirty="0">
                <a:hlinkClick r:id="rId2"/>
              </a:rPr>
              <a:t>https://www.post.ch/en/about-us/innovation</a:t>
            </a:r>
            <a:endParaRPr lang="sr-Latn-RS" sz="1200" dirty="0"/>
          </a:p>
          <a:p>
            <a:endParaRPr lang="sr-Latn-RS" dirty="0">
              <a:hlinkClick r:id="rId2"/>
            </a:endParaRPr>
          </a:p>
          <a:p>
            <a:endParaRPr lang="sr-Latn-RS" dirty="0">
              <a:hlinkClick r:id="rId2"/>
            </a:endParaRPr>
          </a:p>
          <a:p>
            <a:endParaRPr lang="sr-Latn-RS" dirty="0">
              <a:hlinkClick r:id="rId2"/>
            </a:endParaRPr>
          </a:p>
          <a:p>
            <a:endParaRPr lang="sr-Latn-RS" dirty="0">
              <a:hlinkClick r:id="rId2"/>
            </a:endParaRPr>
          </a:p>
          <a:p>
            <a:endParaRPr lang="sr-Latn-RS" dirty="0">
              <a:hlinkClick r:id="rId2"/>
            </a:endParaRPr>
          </a:p>
          <a:p>
            <a:endParaRPr lang="sr-Latn-RS" dirty="0">
              <a:hlinkClick r:id="rId2"/>
            </a:endParaRPr>
          </a:p>
          <a:p>
            <a:endParaRPr lang="sr-Latn-RS" dirty="0">
              <a:hlinkClick r:id="rId2"/>
            </a:endParaRPr>
          </a:p>
          <a:p>
            <a:endParaRPr lang="sr-Latn-RS" dirty="0">
              <a:hlinkClick r:id="rId2"/>
            </a:endParaRPr>
          </a:p>
          <a:p>
            <a:endParaRPr lang="sr-Latn-RS" sz="1300" dirty="0">
              <a:hlinkClick r:id="rId2"/>
            </a:endParaRPr>
          </a:p>
          <a:p>
            <a:endParaRPr lang="sr-Latn-RS" dirty="0"/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V) </a:t>
            </a:r>
            <a:r>
              <a:rPr lang="sr-Cyrl-RS" dirty="0"/>
              <a:t>ИНовациони центар </a:t>
            </a:r>
            <a:endParaRPr lang="sr-Latn-RS" dirty="0"/>
          </a:p>
        </p:txBody>
      </p:sp>
      <p:pic>
        <p:nvPicPr>
          <p:cNvPr id="4099" name="Picture 3" descr="C:\Users\aleksandar.vranic\Desktop\Cap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6832"/>
            <a:ext cx="446449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9447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719070"/>
            <a:ext cx="8496944" cy="4950290"/>
          </a:xfrm>
        </p:spPr>
        <p:txBody>
          <a:bodyPr>
            <a:normAutofit fontScale="85000" lnSpcReduction="20000"/>
          </a:bodyPr>
          <a:lstStyle/>
          <a:p>
            <a:endParaRPr lang="sr-Cyrl-RS" sz="2400" b="1" dirty="0"/>
          </a:p>
          <a:p>
            <a:pPr marL="45720" indent="0">
              <a:buNone/>
            </a:pPr>
            <a:r>
              <a:rPr lang="sr-Cyrl-RS" sz="2500" b="1" dirty="0"/>
              <a:t>П</a:t>
            </a:r>
            <a:r>
              <a:rPr lang="sr-Latn-CS" sz="2500" b="1" dirty="0"/>
              <a:t>роцедур</a:t>
            </a:r>
            <a:r>
              <a:rPr lang="sr-Cyrl-RS" sz="2500" b="1" dirty="0"/>
              <a:t>а</a:t>
            </a:r>
            <a:r>
              <a:rPr lang="sr-Latn-CS" sz="2500" b="1" dirty="0"/>
              <a:t> </a:t>
            </a:r>
            <a:r>
              <a:rPr lang="sr-Cyrl-RS" sz="2500" b="1" dirty="0"/>
              <a:t>у</a:t>
            </a:r>
            <a:r>
              <a:rPr lang="sr-Latn-CS" sz="2500" b="1" dirty="0"/>
              <a:t>свајањ</a:t>
            </a:r>
            <a:r>
              <a:rPr lang="sr-Cyrl-RS" sz="2500" b="1" dirty="0"/>
              <a:t>а</a:t>
            </a:r>
            <a:r>
              <a:rPr lang="sr-Latn-CS" sz="2500" b="1" dirty="0"/>
              <a:t> пројектне идеје треба </a:t>
            </a:r>
            <a:r>
              <a:rPr lang="sr-Cyrl-RS" sz="2500" b="1" dirty="0"/>
              <a:t>се </a:t>
            </a:r>
            <a:r>
              <a:rPr lang="sr-Latn-CS" sz="2500" b="1" dirty="0"/>
              <a:t>унапредити из следећих разлога</a:t>
            </a:r>
            <a:r>
              <a:rPr lang="sr-Cyrl-RS" sz="2500" b="1" dirty="0"/>
              <a:t>:</a:t>
            </a:r>
            <a:endParaRPr lang="sr-Latn-RS" sz="2500" b="1" dirty="0"/>
          </a:p>
          <a:p>
            <a:pPr marL="45720" indent="0">
              <a:buNone/>
            </a:pPr>
            <a:endParaRPr lang="sr-Latn-RS" sz="2400" dirty="0"/>
          </a:p>
          <a:p>
            <a:r>
              <a:rPr lang="sr-Latn-CS" sz="2400" dirty="0"/>
              <a:t>Пример </a:t>
            </a:r>
            <a:r>
              <a:rPr lang="sr-Cyrl-RS" sz="2400" dirty="0"/>
              <a:t>досадашњег </a:t>
            </a:r>
            <a:r>
              <a:rPr lang="sr-Latn-CS" sz="2400" dirty="0"/>
              <a:t>оквирног редоследа за усвајање пројектне </a:t>
            </a:r>
            <a:r>
              <a:rPr lang="sr-Latn-CS" sz="2400" dirty="0" smtClean="0"/>
              <a:t>идеј</a:t>
            </a:r>
            <a:r>
              <a:rPr lang="sr-Cyrl-RS" sz="2400" dirty="0" smtClean="0"/>
              <a:t>е </a:t>
            </a:r>
            <a:r>
              <a:rPr lang="sr-Cyrl-RS" sz="2400" dirty="0"/>
              <a:t>Функције стратегије:</a:t>
            </a:r>
            <a:endParaRPr lang="sr-Latn-RS" sz="2400" dirty="0"/>
          </a:p>
          <a:p>
            <a:pPr lvl="0"/>
            <a:r>
              <a:rPr lang="sr-Cyrl-RS" sz="2400" dirty="0"/>
              <a:t>упуство за сачињавање пројектне идеје,</a:t>
            </a:r>
            <a:endParaRPr lang="sr-Latn-RS" sz="2400" dirty="0"/>
          </a:p>
          <a:p>
            <a:pPr lvl="0"/>
            <a:r>
              <a:rPr lang="sr-Cyrl-RS" sz="2400" dirty="0"/>
              <a:t>попуњавање пројкетне идеје у свим задатим пољима,</a:t>
            </a:r>
            <a:endParaRPr lang="sr-Latn-RS" sz="2400" dirty="0"/>
          </a:p>
          <a:p>
            <a:pPr lvl="0"/>
            <a:r>
              <a:rPr lang="sr-Cyrl-RS" sz="2400" dirty="0"/>
              <a:t>потпис предлагача,</a:t>
            </a:r>
            <a:endParaRPr lang="sr-Latn-RS" sz="2400" dirty="0"/>
          </a:p>
          <a:p>
            <a:pPr lvl="0"/>
            <a:r>
              <a:rPr lang="sr-Cyrl-RS" sz="2400" dirty="0"/>
              <a:t>потпис директора.</a:t>
            </a:r>
            <a:endParaRPr lang="sr-Latn-RS" sz="2400" dirty="0"/>
          </a:p>
          <a:p>
            <a:endParaRPr lang="sr-Cyrl-RS" sz="2400" dirty="0">
              <a:hlinkClick r:id="rId2"/>
            </a:endParaRPr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sr-Cyrl-RS" sz="13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sr-Cyrl-RS" sz="13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sr-Cyrl-RS" sz="13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sr-Cyrl-RS" sz="1500" dirty="0">
                <a:solidFill>
                  <a:schemeClr val="accent2">
                    <a:lumMod val="50000"/>
                  </a:schemeClr>
                </a:solidFill>
              </a:rPr>
              <a:t>Извор: </a:t>
            </a:r>
            <a:r>
              <a:rPr lang="sr-Latn-RS" sz="1500" dirty="0">
                <a:hlinkClick r:id="rId2"/>
              </a:rPr>
              <a:t>http://www.prenatalnitest.me/procedura-harmony-ginekolog.html</a:t>
            </a:r>
            <a:endParaRPr lang="sr-Latn-RS" sz="1500" dirty="0"/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VI) </a:t>
            </a:r>
            <a:r>
              <a:rPr lang="sr-Cyrl-RS" dirty="0"/>
              <a:t>а) Предлог за побољшање поступка у процедури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6011331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3" y="1628800"/>
            <a:ext cx="8568951" cy="5040560"/>
          </a:xfrm>
        </p:spPr>
        <p:txBody>
          <a:bodyPr>
            <a:normAutofit/>
          </a:bodyPr>
          <a:lstStyle/>
          <a:p>
            <a:endParaRPr lang="sr-Cyrl-RS" dirty="0"/>
          </a:p>
          <a:p>
            <a:r>
              <a:rPr lang="sr-Cyrl-RS" b="1" dirty="0"/>
              <a:t>Директор није у обавези да потпише пројектну идеју из било ког разлога и пројектна идеја је аутоматски одбијена.</a:t>
            </a:r>
          </a:p>
          <a:p>
            <a:endParaRPr lang="sr-Latn-RS" dirty="0"/>
          </a:p>
          <a:p>
            <a:r>
              <a:rPr lang="sr-Latn-RS" dirty="0"/>
              <a:t>Ово је пропуст </a:t>
            </a:r>
            <a:r>
              <a:rPr lang="sr-Cyrl-RS" dirty="0"/>
              <a:t>у процедури јер предлог може имати </a:t>
            </a:r>
            <a:r>
              <a:rPr lang="sr-Latn-RS" dirty="0"/>
              <a:t>значајне </a:t>
            </a:r>
            <a:r>
              <a:rPr lang="sr-Cyrl-RS" dirty="0"/>
              <a:t>позитивне стратешке промене.</a:t>
            </a:r>
          </a:p>
          <a:p>
            <a:pPr marL="45720" indent="0">
              <a:buNone/>
            </a:pPr>
            <a:endParaRPr lang="sr-Cyrl-RS" dirty="0"/>
          </a:p>
          <a:p>
            <a:r>
              <a:rPr lang="sr-Latn-RS" dirty="0"/>
              <a:t>П</a:t>
            </a:r>
            <a:r>
              <a:rPr lang="sr-Cyrl-RS" dirty="0"/>
              <a:t>отребно је да се процедура исправи и отклоне </a:t>
            </a:r>
            <a:r>
              <a:rPr lang="sr-Cyrl-RS" dirty="0" smtClean="0"/>
              <a:t>недостаци</a:t>
            </a:r>
            <a:endParaRPr lang="sr-Cyrl-RS" dirty="0"/>
          </a:p>
          <a:p>
            <a:r>
              <a:rPr lang="sr-Cyrl-RS" b="1" dirty="0"/>
              <a:t>јер могу да постоје предлози о значајним уштедама и профиту итд. а да не дође до реализације.</a:t>
            </a:r>
            <a:endParaRPr lang="sr-Latn-RS" b="1" dirty="0"/>
          </a:p>
          <a:p>
            <a:pPr marL="45720" indent="0">
              <a:buNone/>
            </a:pPr>
            <a:endParaRPr lang="sr-Latn-RS" dirty="0"/>
          </a:p>
          <a:p>
            <a:r>
              <a:rPr lang="sr-Cyrl-RS" dirty="0"/>
              <a:t>Потребно је да директор има подршку пратеће функције стратегије као би имао све релевантне податке о процедури. </a:t>
            </a:r>
            <a:endParaRPr lang="sr-Latn-RS" dirty="0"/>
          </a:p>
          <a:p>
            <a:endParaRPr lang="sr-Cyrl-RS" sz="1400" dirty="0">
              <a:hlinkClick r:id="rId2"/>
            </a:endParaRPr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VI) </a:t>
            </a:r>
            <a:r>
              <a:rPr lang="sr-Cyrl-RS" dirty="0"/>
              <a:t>б) Предлог за побољшање поступка у процедури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8038697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5575" y="1719071"/>
            <a:ext cx="8808913" cy="4965172"/>
          </a:xfrm>
        </p:spPr>
        <p:txBody>
          <a:bodyPr/>
          <a:lstStyle/>
          <a:p>
            <a:pPr marL="45720" indent="0">
              <a:buNone/>
            </a:pPr>
            <a:endParaRPr lang="sr-Cyrl-RS" dirty="0"/>
          </a:p>
          <a:p>
            <a:r>
              <a:rPr lang="sr-Cyrl-RS" dirty="0"/>
              <a:t>даље по процедури иде Функцији стратегије и процене пословног ризика на прибављање и сагласности свих</a:t>
            </a:r>
          </a:p>
          <a:p>
            <a:endParaRPr lang="sr-Cyrl-RS" dirty="0"/>
          </a:p>
          <a:p>
            <a:r>
              <a:rPr lang="sr-Cyrl-RS" dirty="0"/>
              <a:t>организационих целина које су на </a:t>
            </a:r>
          </a:p>
          <a:p>
            <a:r>
              <a:rPr lang="sr-Cyrl-RS" dirty="0"/>
              <a:t>директан или индиректан начин повезане </a:t>
            </a:r>
          </a:p>
          <a:p>
            <a:r>
              <a:rPr lang="sr-Cyrl-RS" dirty="0"/>
              <a:t>са предметном идејом и </a:t>
            </a:r>
          </a:p>
          <a:p>
            <a:r>
              <a:rPr lang="sr-Cyrl-RS" dirty="0"/>
              <a:t>средњорочном политиком предузећа и </a:t>
            </a:r>
          </a:p>
          <a:p>
            <a:r>
              <a:rPr lang="sr-Cyrl-RS" dirty="0"/>
              <a:t>методологијом коју дефинише правилник. </a:t>
            </a:r>
            <a:endParaRPr lang="sr-Latn-RS" dirty="0"/>
          </a:p>
          <a:p>
            <a:endParaRPr lang="sr-Latn-RS" dirty="0"/>
          </a:p>
          <a:p>
            <a:r>
              <a:rPr lang="sr-Cyrl-RS" dirty="0"/>
              <a:t>политика - процедура</a:t>
            </a:r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VI) </a:t>
            </a:r>
            <a:r>
              <a:rPr lang="sr-Cyrl-RS" dirty="0"/>
              <a:t>Уколико директор потпише пројектну идеју</a:t>
            </a:r>
            <a:br>
              <a:rPr lang="sr-Cyrl-RS" dirty="0"/>
            </a:br>
            <a:endParaRPr lang="sr-Latn-RS" dirty="0"/>
          </a:p>
        </p:txBody>
      </p:sp>
      <p:sp>
        <p:nvSpPr>
          <p:cNvPr id="4" name="AutoShape 2" descr="Implementacija procedura | SecuritySEE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Cyrl-R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933056"/>
            <a:ext cx="2952328" cy="217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5575" y="5687612"/>
            <a:ext cx="873690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sz="1200" dirty="0">
              <a:hlinkClick r:id="rId3"/>
            </a:endParaRPr>
          </a:p>
          <a:p>
            <a:endParaRPr lang="sr-Cyrl-RS" sz="1200" dirty="0">
              <a:hlinkClick r:id="rId3"/>
            </a:endParaRPr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sr-Cyrl-RS" sz="1200" dirty="0">
                <a:solidFill>
                  <a:schemeClr val="accent2">
                    <a:lumMod val="50000"/>
                  </a:schemeClr>
                </a:solidFill>
              </a:rPr>
              <a:t>Извор: </a:t>
            </a:r>
            <a:r>
              <a:rPr lang="sr-Latn-RS" sz="1200" dirty="0">
                <a:hlinkClick r:id="rId3"/>
              </a:rPr>
              <a:t>https://www.securitysee.com/2019/04/implementacija-procedura/</a:t>
            </a:r>
            <a:endParaRPr lang="sr-Cyrl-RS" sz="1200" dirty="0"/>
          </a:p>
          <a:p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22231330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5" cy="5040560"/>
          </a:xfrm>
        </p:spPr>
        <p:txBody>
          <a:bodyPr>
            <a:normAutofit/>
          </a:bodyPr>
          <a:lstStyle/>
          <a:p>
            <a:endParaRPr lang="sr-Cyrl-RS" dirty="0"/>
          </a:p>
          <a:p>
            <a:pPr marL="45720" indent="0">
              <a:buNone/>
            </a:pPr>
            <a:r>
              <a:rPr lang="sr-Cyrl-RS" dirty="0"/>
              <a:t>Да се у старту  попуњен образац Анекса 1 шаље Функциј</a:t>
            </a:r>
            <a:r>
              <a:rPr lang="sr-Latn-RS" dirty="0"/>
              <a:t>и</a:t>
            </a:r>
            <a:r>
              <a:rPr lang="sr-Cyrl-RS" dirty="0"/>
              <a:t> стратегије и процене пословног ризика која проверава да ли је задовољена форма како би иста послала на изјашњење:</a:t>
            </a:r>
          </a:p>
          <a:p>
            <a:pPr marL="45720" indent="0">
              <a:buNone/>
            </a:pPr>
            <a:r>
              <a:rPr lang="sr-Cyrl-RS" b="1" dirty="0"/>
              <a:t>свим организационим целинама, </a:t>
            </a:r>
            <a:r>
              <a:rPr lang="sr-Cyrl-RS" dirty="0"/>
              <a:t>које су на директан или индиректан начин, повезане са предметном идејом укључујући и директора, саветнике организационе целине и (</a:t>
            </a:r>
            <a:r>
              <a:rPr lang="sr-Cyrl-RS" b="1" dirty="0"/>
              <a:t>тиме се обједини процедура) </a:t>
            </a:r>
            <a:r>
              <a:rPr lang="sr-Cyrl-RS" dirty="0"/>
              <a:t>из које се иницира пројектна идеја односно од предлагача. </a:t>
            </a:r>
          </a:p>
          <a:p>
            <a:pPr marL="45720" indent="0">
              <a:buNone/>
            </a:pPr>
            <a:endParaRPr lang="sr-Cyrl-RS" dirty="0"/>
          </a:p>
          <a:p>
            <a:pPr marL="45720" indent="0">
              <a:buNone/>
            </a:pPr>
            <a:r>
              <a:rPr lang="sr-Cyrl-RS" dirty="0"/>
              <a:t>Уколико се шаље на одобрење на пет адреса организационих целина већина треба да прихвати пројекат. </a:t>
            </a:r>
            <a:endParaRPr lang="sr-Latn-RS" dirty="0"/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VI) </a:t>
            </a:r>
            <a:r>
              <a:rPr lang="sr-Cyrl-RS" dirty="0"/>
              <a:t>Предлог је да се направи допуна или измена процедуре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2592313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719070"/>
            <a:ext cx="8640959" cy="4923675"/>
          </a:xfrm>
        </p:spPr>
        <p:txBody>
          <a:bodyPr>
            <a:normAutofit/>
          </a:bodyPr>
          <a:lstStyle/>
          <a:p>
            <a:r>
              <a:rPr lang="sr-Cyrl-RS" dirty="0"/>
              <a:t>Пример:</a:t>
            </a:r>
            <a:endParaRPr lang="sr-Latn-RS" dirty="0"/>
          </a:p>
          <a:p>
            <a:pPr lvl="0"/>
            <a:r>
              <a:rPr lang="sr-Latn-RS" dirty="0"/>
              <a:t>III</a:t>
            </a:r>
            <a:r>
              <a:rPr lang="sr-Cyrl-RS" dirty="0"/>
              <a:t> организационе целине прихватају предлог са образложењем, </a:t>
            </a:r>
            <a:endParaRPr lang="sr-Latn-RS" dirty="0"/>
          </a:p>
          <a:p>
            <a:pPr lvl="0"/>
            <a:r>
              <a:rPr lang="sr-Latn-RS" dirty="0"/>
              <a:t>IV</a:t>
            </a:r>
            <a:r>
              <a:rPr lang="sr-Cyrl-RS" dirty="0"/>
              <a:t>-а одбија да прихвати и даје одговор а </a:t>
            </a:r>
            <a:endParaRPr lang="sr-Latn-RS" dirty="0"/>
          </a:p>
          <a:p>
            <a:pPr lvl="0"/>
            <a:r>
              <a:rPr lang="sr-Latn-RS" dirty="0"/>
              <a:t>V</a:t>
            </a:r>
            <a:r>
              <a:rPr lang="sr-Cyrl-RS" dirty="0"/>
              <a:t>-а организациона целина се не изјашњава. </a:t>
            </a:r>
            <a:endParaRPr lang="sr-Latn-RS" dirty="0"/>
          </a:p>
          <a:p>
            <a:r>
              <a:rPr lang="sr-Cyrl-RS" dirty="0"/>
              <a:t> 3 против 2 = усвојен предлог.</a:t>
            </a:r>
            <a:endParaRPr lang="sr-Latn-RS" dirty="0"/>
          </a:p>
          <a:p>
            <a:r>
              <a:rPr lang="sr-Cyrl-RS" dirty="0"/>
              <a:t>По садашњој процедури уколико директор организационе целине потпише предлог пројекта он није усвојен обзиром да је то само прва фаза у процедури како би у одлучивали други директори са сарадницима сродних област у организационим целинама. </a:t>
            </a:r>
            <a:endParaRPr lang="sr-Latn-RS" dirty="0"/>
          </a:p>
          <a:p>
            <a:r>
              <a:rPr lang="sr-Cyrl-RS" dirty="0"/>
              <a:t>Зато се предлаже да заједнички сви одлуче те терет не буде на само једном директору који је долазећи и одлазећи у организационој целини.</a:t>
            </a:r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VI) </a:t>
            </a:r>
            <a:r>
              <a:rPr lang="sr-Cyrl-RS" dirty="0"/>
              <a:t>гласање организационих целина</a:t>
            </a:r>
            <a:endParaRPr lang="sr-Latn-RS" dirty="0"/>
          </a:p>
        </p:txBody>
      </p:sp>
      <p:pic>
        <p:nvPicPr>
          <p:cNvPr id="3076" name="Picture 4" descr="KAKO SE PRIJAVITI ZA GLASANJE U INOSTRANSTVU | Srpski G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348881"/>
            <a:ext cx="2497027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1671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6" cy="5040560"/>
          </a:xfrm>
        </p:spPr>
        <p:txBody>
          <a:bodyPr>
            <a:normAutofit/>
          </a:bodyPr>
          <a:lstStyle/>
          <a:p>
            <a:endParaRPr lang="sr-Cyrl-RS" dirty="0"/>
          </a:p>
          <a:p>
            <a:r>
              <a:rPr lang="sr-Cyrl-RS" dirty="0"/>
              <a:t>Потребно је да постоји релевантан и коначан одговор на предлог пројектне идеје, </a:t>
            </a:r>
          </a:p>
          <a:p>
            <a:endParaRPr lang="sr-Cyrl-RS" dirty="0"/>
          </a:p>
          <a:p>
            <a:r>
              <a:rPr lang="sr-Cyrl-RS" dirty="0"/>
              <a:t>јер се издваја време предлагача и то изискује и додатни напор а не добије се никакав одговор. </a:t>
            </a:r>
          </a:p>
          <a:p>
            <a:pPr marL="45720" indent="0">
              <a:buNone/>
            </a:pPr>
            <a:endParaRPr lang="sr-Cyrl-RS" dirty="0"/>
          </a:p>
          <a:p>
            <a:r>
              <a:rPr lang="sr-Cyrl-RS" dirty="0"/>
              <a:t>Треба напоменути да није учестало да се предлажу идеје у пошти и да се ради на унапређењу, због кадра који је постављен на неквалитетан начин а то није само проблем у пошти већ и у другим јавним предузећима.</a:t>
            </a:r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VI) </a:t>
            </a:r>
            <a:r>
              <a:rPr lang="sr-Cyrl-RS" dirty="0"/>
              <a:t>релевантан и коначан одговор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7533485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3" y="1556792"/>
            <a:ext cx="4824535" cy="5112568"/>
          </a:xfrm>
        </p:spPr>
        <p:txBody>
          <a:bodyPr>
            <a:normAutofit fontScale="92500" lnSpcReduction="10000"/>
          </a:bodyPr>
          <a:lstStyle/>
          <a:p>
            <a:endParaRPr lang="sr-Cyrl-RS" dirty="0"/>
          </a:p>
          <a:p>
            <a:r>
              <a:rPr lang="sr-Cyrl-RS" dirty="0"/>
              <a:t>о прихватању или одбијању предлога пројекта, </a:t>
            </a:r>
            <a:r>
              <a:rPr lang="sr-Cyrl-RS" b="1" dirty="0"/>
              <a:t>долази се до закључка:</a:t>
            </a:r>
          </a:p>
          <a:p>
            <a:endParaRPr lang="sr-Cyrl-RS" b="1" dirty="0"/>
          </a:p>
          <a:p>
            <a:r>
              <a:rPr lang="sr-Cyrl-RS" b="1" dirty="0"/>
              <a:t>да је беспотребно писати и попуњавати предлог пројектне идеје јер,</a:t>
            </a:r>
          </a:p>
          <a:p>
            <a:endParaRPr lang="sr-Cyrl-RS" b="1" dirty="0"/>
          </a:p>
          <a:p>
            <a:r>
              <a:rPr lang="sr-Cyrl-RS" b="1" dirty="0"/>
              <a:t>се само губи драгоцено време, поверење и добре идеје које нам итекако требају.</a:t>
            </a:r>
            <a:r>
              <a:rPr lang="sr-Cyrl-RS" dirty="0"/>
              <a:t> </a:t>
            </a:r>
          </a:p>
          <a:p>
            <a:pPr marL="45720" indent="0">
              <a:buNone/>
            </a:pPr>
            <a:endParaRPr lang="sr-Cyrl-RS" dirty="0"/>
          </a:p>
          <a:p>
            <a:r>
              <a:rPr lang="sr-Cyrl-RS" dirty="0"/>
              <a:t>Из тих разлога поштанском руководству није послата пројектна идеја о поштанском банкарству</a:t>
            </a:r>
            <a:r>
              <a:rPr lang="sr-Latn-RS" dirty="0"/>
              <a:t> </a:t>
            </a:r>
            <a:r>
              <a:rPr lang="sr-Latn-RS" i="1" dirty="0"/>
              <a:t>Posten bank</a:t>
            </a:r>
            <a:r>
              <a:rPr lang="sr-Cyrl-RS" dirty="0"/>
              <a:t>.</a:t>
            </a:r>
            <a:endParaRPr lang="sr-Latn-RS" dirty="0"/>
          </a:p>
          <a:p>
            <a:endParaRPr lang="sr-Cyrl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VI) </a:t>
            </a:r>
            <a:r>
              <a:rPr lang="sr-Cyrl-RS" dirty="0"/>
              <a:t>Уколико после предлога постоји могућност да се не добије одговор</a:t>
            </a:r>
          </a:p>
        </p:txBody>
      </p:sp>
      <p:pic>
        <p:nvPicPr>
          <p:cNvPr id="6146" name="Picture 2" descr="Hocu.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08920"/>
            <a:ext cx="4080198" cy="35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536" y="6021288"/>
            <a:ext cx="85490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Latn-RS" sz="1200" dirty="0">
              <a:hlinkClick r:id="rId3"/>
            </a:endParaRPr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sr-Cyrl-RS" sz="1200" dirty="0">
                <a:solidFill>
                  <a:schemeClr val="accent2">
                    <a:lumMod val="50000"/>
                  </a:schemeClr>
                </a:solidFill>
              </a:rPr>
              <a:t>Извор: </a:t>
            </a:r>
            <a:r>
              <a:rPr lang="sr-Latn-RS" sz="1200" dirty="0">
                <a:hlinkClick r:id="rId3"/>
              </a:rPr>
              <a:t>https://www.hocu.ba/indexphp/hocupriliku/neuralegion-mostar-zaposljava-grafickog-dizajnera/</a:t>
            </a:r>
            <a:endParaRPr lang="sr-Latn-RS" sz="1200" dirty="0"/>
          </a:p>
          <a:p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19399147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719070"/>
            <a:ext cx="8784975" cy="4878281"/>
          </a:xfrm>
        </p:spPr>
        <p:txBody>
          <a:bodyPr/>
          <a:lstStyle/>
          <a:p>
            <a:endParaRPr lang="sr-Cyrl-RS" dirty="0"/>
          </a:p>
          <a:p>
            <a:r>
              <a:rPr lang="sr-Cyrl-RS" dirty="0"/>
              <a:t>Мора бити таква да покаже чињење или не чињење. </a:t>
            </a:r>
          </a:p>
          <a:p>
            <a:endParaRPr lang="sr-Cyrl-RS" dirty="0"/>
          </a:p>
          <a:p>
            <a:r>
              <a:rPr lang="sr-Cyrl-RS" dirty="0"/>
              <a:t>Уколико је таква пропуста не може бити. </a:t>
            </a:r>
          </a:p>
          <a:p>
            <a:endParaRPr lang="sr-Cyrl-RS" b="1" dirty="0"/>
          </a:p>
          <a:p>
            <a:r>
              <a:rPr lang="sr-Cyrl-RS" b="1" dirty="0"/>
              <a:t>Свима је у интересу да се оцени инвентиност и </a:t>
            </a:r>
            <a:r>
              <a:rPr lang="sr-Cyrl-RS" b="1" dirty="0" smtClean="0"/>
              <a:t>труд </a:t>
            </a:r>
            <a:r>
              <a:rPr lang="sr-Cyrl-RS" b="1" dirty="0"/>
              <a:t>који се улаже у нове идеје.</a:t>
            </a:r>
          </a:p>
          <a:p>
            <a:endParaRPr lang="sr-Latn-RS" dirty="0"/>
          </a:p>
          <a:p>
            <a:r>
              <a:rPr lang="sr-Cyrl-RS" dirty="0"/>
              <a:t>Предлог се даје како не би било опструкције и манипулације односно пребацивања одговорности са једних на друге већ да ти се одлучи о нечијем предлогу или идеји. </a:t>
            </a:r>
            <a:endParaRPr lang="sr-Latn-RS" dirty="0"/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VI) </a:t>
            </a:r>
            <a:r>
              <a:rPr lang="sr-Cyrl-RS" dirty="0"/>
              <a:t>Процедура мора бити јасна и недвосмислена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7303984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VI) </a:t>
            </a:r>
            <a:r>
              <a:rPr lang="sr-Cyrl-RS" dirty="0"/>
              <a:t>решење за превазилажење административних пропуста </a:t>
            </a:r>
            <a:endParaRPr lang="sr-Latn-R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7717555"/>
              </p:ext>
            </p:extLst>
          </p:nvPr>
        </p:nvGraphicFramePr>
        <p:xfrm>
          <a:off x="251520" y="1719262"/>
          <a:ext cx="8712968" cy="4950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/>
          <p:cNvSpPr/>
          <p:nvPr/>
        </p:nvSpPr>
        <p:spPr>
          <a:xfrm>
            <a:off x="6876256" y="4725144"/>
            <a:ext cx="1944216" cy="182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sr-Cyrl-RS" sz="1400" spc="150" dirty="0" smtClean="0">
                <a:solidFill>
                  <a:schemeClr val="tx2"/>
                </a:solidFill>
              </a:rPr>
              <a:t>Слика </a:t>
            </a:r>
            <a:r>
              <a:rPr lang="sr-Cyrl-RS" sz="1400" spc="150" dirty="0">
                <a:solidFill>
                  <a:schemeClr val="tx2"/>
                </a:solidFill>
              </a:rPr>
              <a:t>приказује не постојање могућност да процедура има могућност ћутања </a:t>
            </a:r>
            <a:r>
              <a:rPr lang="sr-Cyrl-RS" sz="1400" spc="150" dirty="0" smtClean="0">
                <a:solidFill>
                  <a:schemeClr val="tx2"/>
                </a:solidFill>
              </a:rPr>
              <a:t>администрације у </a:t>
            </a:r>
            <a:r>
              <a:rPr lang="sr-Cyrl-RS" sz="1400" spc="150" dirty="0">
                <a:solidFill>
                  <a:schemeClr val="tx2"/>
                </a:solidFill>
              </a:rPr>
              <a:t>ЈП Поше Србије.</a:t>
            </a:r>
            <a:endParaRPr lang="sr-Latn-RS" sz="1400" spc="1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84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7314645"/>
              </p:ext>
            </p:extLst>
          </p:nvPr>
        </p:nvGraphicFramePr>
        <p:xfrm>
          <a:off x="107504" y="1719262"/>
          <a:ext cx="8856984" cy="4878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(I) </a:t>
            </a:r>
            <a:r>
              <a:rPr lang="sr-Cyrl-RS" dirty="0"/>
              <a:t>Просечна зарада у републици србији</a:t>
            </a:r>
          </a:p>
        </p:txBody>
      </p:sp>
    </p:spTree>
    <p:extLst>
      <p:ext uri="{BB962C8B-B14F-4D97-AF65-F5344CB8AC3E}">
        <p14:creationId xmlns:p14="http://schemas.microsoft.com/office/powerpoint/2010/main" val="37506806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6" cy="5040560"/>
          </a:xfrm>
        </p:spPr>
        <p:txBody>
          <a:bodyPr>
            <a:normAutofit lnSpcReduction="10000"/>
          </a:bodyPr>
          <a:lstStyle/>
          <a:p>
            <a:endParaRPr lang="sr-Cyrl-RS" dirty="0"/>
          </a:p>
          <a:p>
            <a:r>
              <a:rPr lang="sr-Cyrl-RS" dirty="0"/>
              <a:t>Корекција коефицјента као што је то пример у развијеним и напредним поштама, </a:t>
            </a:r>
          </a:p>
          <a:p>
            <a:endParaRPr lang="sr-Cyrl-RS" dirty="0"/>
          </a:p>
          <a:p>
            <a:r>
              <a:rPr lang="sr-Cyrl-RS" dirty="0"/>
              <a:t>као заслуга за ванредан рад за унапређење и пословни успех предузећа </a:t>
            </a:r>
            <a:r>
              <a:rPr lang="sr-Latn-RS" dirty="0"/>
              <a:t>чији је он идејни творац</a:t>
            </a:r>
            <a:r>
              <a:rPr lang="sr-Cyrl-RS" dirty="0"/>
              <a:t>. </a:t>
            </a:r>
          </a:p>
          <a:p>
            <a:endParaRPr lang="sr-Cyrl-RS" dirty="0"/>
          </a:p>
          <a:p>
            <a:r>
              <a:rPr lang="sr-Cyrl-RS" dirty="0"/>
              <a:t>Уколико се предлог прихвати пројектни тим се накнадно формира затим предлагач р</a:t>
            </a:r>
            <a:r>
              <a:rPr lang="sr-Latn-RS" dirty="0"/>
              <a:t>уково</a:t>
            </a:r>
            <a:r>
              <a:rPr lang="sr-Cyrl-RS" dirty="0"/>
              <a:t>ди</a:t>
            </a:r>
            <a:r>
              <a:rPr lang="sr-Latn-RS" dirty="0"/>
              <a:t> извођењ</a:t>
            </a:r>
            <a:r>
              <a:rPr lang="sr-Cyrl-RS" dirty="0"/>
              <a:t>е</a:t>
            </a:r>
            <a:r>
              <a:rPr lang="sr-Latn-RS" dirty="0"/>
              <a:t> самог пројекта </a:t>
            </a:r>
            <a:r>
              <a:rPr lang="sr-Cyrl-RS" dirty="0"/>
              <a:t>заједно са осталим члановима пројектног тима, који треба да утврди све бенефите који произилазе из пројекта</a:t>
            </a:r>
            <a:r>
              <a:rPr lang="sr-Latn-RS" dirty="0"/>
              <a:t>.</a:t>
            </a:r>
          </a:p>
          <a:p>
            <a:endParaRPr lang="sr-Cyrl-RS" sz="1400" i="1" dirty="0"/>
          </a:p>
          <a:p>
            <a:r>
              <a:rPr lang="sr-Latn-CS" sz="1900" i="1" dirty="0"/>
              <a:t>Уради оно што ти је посао и мало више од тога. И будућност ће се старати сама о себи.</a:t>
            </a:r>
            <a:endParaRPr lang="sr-Latn-RS" sz="1900" dirty="0"/>
          </a:p>
          <a:p>
            <a:endParaRPr lang="sr-Latn-RS" sz="1300" u="sng" dirty="0">
              <a:hlinkClick r:id="rId2"/>
            </a:endParaRPr>
          </a:p>
          <a:p>
            <a:pPr marL="45720" indent="0">
              <a:buNone/>
            </a:pPr>
            <a:r>
              <a:rPr lang="sr-Cyrl-RS" sz="1300" dirty="0">
                <a:solidFill>
                  <a:schemeClr val="accent2">
                    <a:lumMod val="50000"/>
                  </a:schemeClr>
                </a:solidFill>
              </a:rPr>
              <a:t>Извор: </a:t>
            </a:r>
            <a:r>
              <a:rPr lang="sr-Cyrl-RS" sz="1300" u="sng" dirty="0">
                <a:hlinkClick r:id="rId2"/>
              </a:rPr>
              <a:t>https://lepaisrecna.rs/Porodica/Psihologija/a16957/Najbogatiji-covek-sveta-Endrju-Karnegi-o-uspehu-i-radosti-10-citata-o-trudu-motivaciji-i-brigama.html</a:t>
            </a:r>
            <a:endParaRPr lang="sr-Latn-RS" sz="1300" u="sng" dirty="0"/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VI) </a:t>
            </a:r>
            <a:r>
              <a:rPr lang="sr-Cyrl-RS" dirty="0"/>
              <a:t>По аутоматизм</a:t>
            </a:r>
            <a:r>
              <a:rPr lang="sr-Latn-RS" dirty="0"/>
              <a:t>у</a:t>
            </a:r>
            <a:r>
              <a:rPr lang="sr-Cyrl-RS" dirty="0"/>
              <a:t> треба да следи за предлагача пројектне идеје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4822471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5" cy="5040560"/>
          </a:xfrm>
        </p:spPr>
        <p:txBody>
          <a:bodyPr>
            <a:noAutofit/>
          </a:bodyPr>
          <a:lstStyle/>
          <a:p>
            <a:endParaRPr lang="sr-Cyrl-RS" dirty="0"/>
          </a:p>
          <a:p>
            <a:r>
              <a:rPr lang="sr-Cyrl-RS" dirty="0"/>
              <a:t>Инфраструктуре</a:t>
            </a:r>
            <a:r>
              <a:rPr lang="sr-Latn-RS" dirty="0"/>
              <a:t> </a:t>
            </a:r>
            <a:r>
              <a:rPr lang="sr-Cyrl-RS" dirty="0"/>
              <a:t>– </a:t>
            </a:r>
            <a:r>
              <a:rPr lang="sr-Cyrl-RS" dirty="0" err="1"/>
              <a:t>пунионице</a:t>
            </a:r>
            <a:r>
              <a:rPr lang="sr-Cyrl-RS" dirty="0"/>
              <a:t> са соларним панелима. </a:t>
            </a:r>
          </a:p>
          <a:p>
            <a:r>
              <a:rPr lang="sr-Cyrl-RS" dirty="0"/>
              <a:t>Градимо свој систем </a:t>
            </a:r>
            <a:r>
              <a:rPr lang="sr-Cyrl-RS" dirty="0" smtClean="0"/>
              <a:t>пунионица и </a:t>
            </a:r>
            <a:r>
              <a:rPr lang="sr-Cyrl-RS" dirty="0"/>
              <a:t>наплаћујемо </a:t>
            </a:r>
            <a:r>
              <a:rPr lang="sr-Cyrl-RS" dirty="0" smtClean="0"/>
              <a:t>услуге помоћу </a:t>
            </a:r>
            <a:r>
              <a:rPr lang="sr-Cyrl-RS" dirty="0"/>
              <a:t>(</a:t>
            </a:r>
            <a:r>
              <a:rPr lang="sr-Latn-RS" dirty="0"/>
              <a:t>RFID</a:t>
            </a:r>
            <a:r>
              <a:rPr lang="sr-Cyrl-RS" dirty="0"/>
              <a:t> </a:t>
            </a:r>
            <a:r>
              <a:rPr lang="sr-Cyrl-RS" dirty="0" err="1"/>
              <a:t>Radio</a:t>
            </a:r>
            <a:r>
              <a:rPr lang="sr-Cyrl-RS" dirty="0"/>
              <a:t> </a:t>
            </a:r>
            <a:r>
              <a:rPr lang="sr-Cyrl-RS" dirty="0" err="1"/>
              <a:t>frequency</a:t>
            </a:r>
            <a:r>
              <a:rPr lang="sr-Cyrl-RS" dirty="0"/>
              <a:t> </a:t>
            </a:r>
            <a:r>
              <a:rPr lang="sr-Cyrl-RS" dirty="0" err="1"/>
              <a:t>identification</a:t>
            </a:r>
            <a:r>
              <a:rPr lang="sr-Cyrl-RS" dirty="0"/>
              <a:t>) картице. </a:t>
            </a:r>
          </a:p>
          <a:p>
            <a:r>
              <a:rPr lang="sr-Cyrl-RS" dirty="0"/>
              <a:t>Увођење електричних аутомобила.</a:t>
            </a:r>
          </a:p>
          <a:p>
            <a:r>
              <a:rPr lang="sr-Cyrl-RS" dirty="0"/>
              <a:t>Помоћу поменуте картице можемо да правимо попусте корисницима поштанског интернета итд.</a:t>
            </a:r>
          </a:p>
          <a:p>
            <a:pPr lvl="0"/>
            <a:r>
              <a:rPr lang="sr-Cyrl-RS" dirty="0"/>
              <a:t>Увођење брзог интернета (</a:t>
            </a:r>
            <a:r>
              <a:rPr lang="sr-Latn-RS" dirty="0"/>
              <a:t>FTTH</a:t>
            </a:r>
            <a:r>
              <a:rPr lang="sr-Cyrl-RS" dirty="0"/>
              <a:t>) у „Пошту</a:t>
            </a:r>
            <a:r>
              <a:rPr lang="sr-Latn-RS" dirty="0"/>
              <a:t> </a:t>
            </a:r>
            <a:r>
              <a:rPr lang="sr-Cyrl-RS" dirty="0"/>
              <a:t>НЕТ“ ради конкуренције и</a:t>
            </a:r>
          </a:p>
          <a:p>
            <a:pPr lvl="0"/>
            <a:r>
              <a:rPr lang="sr-Latn-RS" dirty="0" smtClean="0"/>
              <a:t>Post</a:t>
            </a:r>
            <a:r>
              <a:rPr lang="sr-Cyrl-RS" dirty="0" smtClean="0"/>
              <a:t> </a:t>
            </a:r>
            <a:r>
              <a:rPr lang="sr-Latn-RS" dirty="0" smtClean="0"/>
              <a:t>office </a:t>
            </a:r>
            <a:r>
              <a:rPr lang="sr-Latn-RS" dirty="0"/>
              <a:t>Bank</a:t>
            </a:r>
            <a:r>
              <a:rPr lang="sr-Cyrl-RS" dirty="0"/>
              <a:t> (нисмо акционарско друштво али постоји могућност како то премостити). </a:t>
            </a:r>
          </a:p>
          <a:p>
            <a:pPr lvl="0"/>
            <a:r>
              <a:rPr lang="sr-Cyrl-RS" dirty="0"/>
              <a:t>Овде је битан маркетинг</a:t>
            </a:r>
            <a:r>
              <a:rPr lang="sr-Latn-RS" dirty="0"/>
              <a:t>, </a:t>
            </a:r>
            <a:r>
              <a:rPr lang="sr-Cyrl-RS" dirty="0"/>
              <a:t>кодекс понашања службеника</a:t>
            </a:r>
            <a:r>
              <a:rPr lang="sr-Latn-RS" dirty="0"/>
              <a:t>, </a:t>
            </a:r>
            <a:r>
              <a:rPr lang="sr-Cyrl-RS" u="sng" dirty="0"/>
              <a:t>корпоративана култура</a:t>
            </a:r>
            <a:r>
              <a:rPr lang="sr-Cyrl-RS" dirty="0"/>
              <a:t> итд.  </a:t>
            </a:r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/>
            </a:r>
            <a:br>
              <a:rPr lang="sr-Cyrl-RS" dirty="0"/>
            </a:br>
            <a:r>
              <a:rPr lang="sr-Cyrl-RS" dirty="0"/>
              <a:t>(</a:t>
            </a:r>
            <a:r>
              <a:rPr lang="sr-Latn-RS" dirty="0"/>
              <a:t>VI) </a:t>
            </a:r>
            <a:r>
              <a:rPr lang="sr-Cyrl-RS" dirty="0"/>
              <a:t>Пошти Србије је предложено до сада увођење:</a:t>
            </a:r>
            <a:r>
              <a:rPr lang="sr-Latn-RS" dirty="0"/>
              <a:t/>
            </a:r>
            <a:br>
              <a:rPr lang="sr-Latn-RS" dirty="0"/>
            </a:b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5830823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5" cy="5040559"/>
          </a:xfrm>
        </p:spPr>
        <p:txBody>
          <a:bodyPr>
            <a:normAutofit/>
          </a:bodyPr>
          <a:lstStyle/>
          <a:p>
            <a:endParaRPr lang="sr-Cyrl-RS" dirty="0"/>
          </a:p>
          <a:p>
            <a:endParaRPr lang="sr-Latn-RS" dirty="0"/>
          </a:p>
          <a:p>
            <a:r>
              <a:rPr lang="sr-Cyrl-RS" dirty="0" smtClean="0"/>
              <a:t>Избегавају да </a:t>
            </a:r>
            <a:r>
              <a:rPr lang="sr-Cyrl-RS" dirty="0"/>
              <a:t>учествују у синдикалној борби.</a:t>
            </a:r>
          </a:p>
          <a:p>
            <a:r>
              <a:rPr lang="sr-Cyrl-RS" dirty="0"/>
              <a:t>Запослени се често додворавају предпостављенима без потребе иако исти воде лоше пословање како би можда створили за себе бољи положај – част изузетцима.</a:t>
            </a:r>
          </a:p>
          <a:p>
            <a:r>
              <a:rPr lang="sr-Cyrl-RS" dirty="0"/>
              <a:t>Нема колективног уједињења око:</a:t>
            </a:r>
          </a:p>
          <a:p>
            <a:endParaRPr lang="sr-Cyrl-RS" dirty="0"/>
          </a:p>
          <a:p>
            <a:r>
              <a:rPr lang="sr-Cyrl-RS" b="1" dirty="0"/>
              <a:t>универзалних права свих запослених у </a:t>
            </a:r>
            <a:r>
              <a:rPr lang="sr-Cyrl-RS" b="1" dirty="0" smtClean="0"/>
              <a:t>предузећу, </a:t>
            </a:r>
          </a:p>
          <a:p>
            <a:r>
              <a:rPr lang="sr-Cyrl-RS" b="1" dirty="0" smtClean="0"/>
              <a:t>што пословодство користи.</a:t>
            </a:r>
            <a:endParaRPr lang="sr-Cyrl-RS" b="1" dirty="0"/>
          </a:p>
          <a:p>
            <a:endParaRPr lang="sr-Cyrl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VII) </a:t>
            </a:r>
            <a:r>
              <a:rPr lang="sr-Cyrl-RS" dirty="0"/>
              <a:t>Да ли су запослени заслужили бољи стандард </a:t>
            </a:r>
          </a:p>
        </p:txBody>
      </p:sp>
    </p:spTree>
    <p:extLst>
      <p:ext uri="{BB962C8B-B14F-4D97-AF65-F5344CB8AC3E}">
        <p14:creationId xmlns:p14="http://schemas.microsoft.com/office/powerpoint/2010/main" val="18400526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5" cy="4968551"/>
          </a:xfrm>
        </p:spPr>
        <p:txBody>
          <a:bodyPr>
            <a:normAutofit/>
          </a:bodyPr>
          <a:lstStyle/>
          <a:p>
            <a:endParaRPr lang="sr-Latn-RS" dirty="0"/>
          </a:p>
          <a:p>
            <a:pPr marL="45720" indent="0">
              <a:buNone/>
            </a:pPr>
            <a:endParaRPr lang="sr-Cyrl-RS" dirty="0"/>
          </a:p>
          <a:p>
            <a:r>
              <a:rPr lang="sr-Cyrl-RS" dirty="0"/>
              <a:t>Запослени се исчлањују из Синдиката.</a:t>
            </a:r>
          </a:p>
          <a:p>
            <a:r>
              <a:rPr lang="sr-Cyrl-RS" dirty="0"/>
              <a:t>Схватили су да поједини Синдикати нису радили квалитетно.</a:t>
            </a:r>
          </a:p>
          <a:p>
            <a:r>
              <a:rPr lang="sr-Cyrl-RS" dirty="0"/>
              <a:t>Блиска сарадња са руководством у предузећу што се може оценити позитивним уклико због тога не испаштају запослени!</a:t>
            </a:r>
          </a:p>
          <a:p>
            <a:r>
              <a:rPr lang="sr-Cyrl-RS" dirty="0"/>
              <a:t>Не предузима се ништа значајно низ година.</a:t>
            </a:r>
          </a:p>
          <a:p>
            <a:r>
              <a:rPr lang="sr-Cyrl-RS" dirty="0"/>
              <a:t>Синдикат слаби због тога што не ради свој посао,</a:t>
            </a:r>
          </a:p>
          <a:p>
            <a:r>
              <a:rPr lang="sr-Cyrl-RS" dirty="0"/>
              <a:t>јер не делује на адекватан начин због кога се и основао.</a:t>
            </a:r>
          </a:p>
          <a:p>
            <a:r>
              <a:rPr lang="sr-Cyrl-RS" dirty="0"/>
              <a:t>Врх синдикални је задовољан својом позицијом.</a:t>
            </a:r>
          </a:p>
          <a:p>
            <a:r>
              <a:rPr lang="sr-Cyrl-RS" dirty="0"/>
              <a:t>Запослени су сами себи препуштени.</a:t>
            </a:r>
          </a:p>
          <a:p>
            <a:r>
              <a:rPr lang="sr-Cyrl-RS" dirty="0"/>
              <a:t>Част изузецима који су се борили за права запослених.</a:t>
            </a:r>
          </a:p>
          <a:p>
            <a:endParaRPr lang="sr-Cyrl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VII) </a:t>
            </a:r>
            <a:r>
              <a:rPr lang="sr-Cyrl-RS" dirty="0"/>
              <a:t>синдикално деловање</a:t>
            </a:r>
          </a:p>
        </p:txBody>
      </p:sp>
    </p:spTree>
    <p:extLst>
      <p:ext uri="{BB962C8B-B14F-4D97-AF65-F5344CB8AC3E}">
        <p14:creationId xmlns:p14="http://schemas.microsoft.com/office/powerpoint/2010/main" val="26192558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5" cy="5040560"/>
          </a:xfrm>
        </p:spPr>
        <p:txBody>
          <a:bodyPr>
            <a:normAutofit lnSpcReduction="10000"/>
          </a:bodyPr>
          <a:lstStyle/>
          <a:p>
            <a:r>
              <a:rPr lang="sr-Cyrl-RS" dirty="0"/>
              <a:t>Потребна је квалитетна пословна координација на радним састанцима који су битни ради постизања договора о унапређењу предузећа. </a:t>
            </a:r>
            <a:br>
              <a:rPr lang="sr-Cyrl-RS" dirty="0"/>
            </a:br>
            <a:endParaRPr lang="sr-Cyrl-RS" dirty="0"/>
          </a:p>
          <a:p>
            <a:r>
              <a:rPr lang="sr-Cyrl-RS" dirty="0"/>
              <a:t>Дешава се и да се ти састанци демолирају како се не би истакли они који желе просперитет предузећу јер они који су на врху на позицијама у пословодству и доносе одлуке нису на нивоу задатка или </a:t>
            </a:r>
          </a:p>
          <a:p>
            <a:r>
              <a:rPr lang="sr-Cyrl-RS" dirty="0"/>
              <a:t>немају за то вољу, </a:t>
            </a:r>
          </a:p>
          <a:p>
            <a:r>
              <a:rPr lang="sr-Cyrl-RS" dirty="0"/>
              <a:t>компетенције, </a:t>
            </a:r>
          </a:p>
          <a:p>
            <a:r>
              <a:rPr lang="sr-Cyrl-RS" dirty="0"/>
              <a:t>способности урођене нити професионалне, </a:t>
            </a:r>
          </a:p>
          <a:p>
            <a:r>
              <a:rPr lang="sr-Cyrl-RS" dirty="0"/>
              <a:t>осим малог броја који има способности, </a:t>
            </a:r>
          </a:p>
          <a:p>
            <a:endParaRPr lang="sr-Cyrl-RS" dirty="0"/>
          </a:p>
          <a:p>
            <a:pPr marL="45720" indent="0">
              <a:buNone/>
            </a:pPr>
            <a:r>
              <a:rPr lang="sr-Cyrl-RS" dirty="0"/>
              <a:t>Потребно је јавно објавити у току године ко је од запослених добио</a:t>
            </a:r>
          </a:p>
          <a:p>
            <a:r>
              <a:rPr lang="sr-Cyrl-RS" dirty="0"/>
              <a:t>унапређење и стимулацију са образложењем.</a:t>
            </a:r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VII) </a:t>
            </a:r>
            <a:r>
              <a:rPr lang="sr-Cyrl-RS" dirty="0"/>
              <a:t>За превазилажење </a:t>
            </a:r>
            <a:r>
              <a:rPr lang="sr-Cyrl-RS" dirty="0" smtClean="0"/>
              <a:t>ситуације у предузећу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5265536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719071"/>
            <a:ext cx="4608511" cy="5022298"/>
          </a:xfrm>
        </p:spPr>
        <p:txBody>
          <a:bodyPr>
            <a:normAutofit lnSpcReduction="10000"/>
          </a:bodyPr>
          <a:lstStyle/>
          <a:p>
            <a:endParaRPr lang="sr-Cyrl-RS" dirty="0"/>
          </a:p>
          <a:p>
            <a:r>
              <a:rPr lang="sr-Cyrl-RS" dirty="0"/>
              <a:t>ради пословања предузећа, </a:t>
            </a:r>
          </a:p>
          <a:p>
            <a:r>
              <a:rPr lang="sr-Cyrl-RS" dirty="0"/>
              <a:t>како су лица постављени на функције директора, саветника, шефа кабинета.</a:t>
            </a:r>
          </a:p>
          <a:p>
            <a:r>
              <a:rPr lang="sr-Cyrl-RS" dirty="0"/>
              <a:t>утврђивање одговорности директора, саветника и других.</a:t>
            </a:r>
          </a:p>
          <a:p>
            <a:r>
              <a:rPr lang="sr-Cyrl-RS" dirty="0"/>
              <a:t>Утврђивање одговорности за сваку организациону целину посебно.</a:t>
            </a:r>
          </a:p>
          <a:p>
            <a:endParaRPr lang="sr-Cyrl-RS" dirty="0"/>
          </a:p>
          <a:p>
            <a:r>
              <a:rPr lang="sr-Cyrl-RS" dirty="0"/>
              <a:t>На крају извештај се доноси и јавно се објављује.</a:t>
            </a:r>
          </a:p>
          <a:p>
            <a:pPr marL="45720" indent="0">
              <a:buNone/>
            </a:pPr>
            <a:endParaRPr lang="sr-Cyrl-RS" sz="1200" dirty="0">
              <a:hlinkClick r:id="rId2"/>
            </a:endParaRPr>
          </a:p>
          <a:p>
            <a:pPr marL="45720" indent="0">
              <a:buNone/>
            </a:pPr>
            <a:endParaRPr lang="sr-Cyrl-RS" sz="1200" dirty="0">
              <a:hlinkClick r:id="rId2"/>
            </a:endParaRPr>
          </a:p>
          <a:p>
            <a:pPr marL="45720" indent="0">
              <a:buNone/>
            </a:pPr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" indent="0">
              <a:buNone/>
            </a:pPr>
            <a:r>
              <a:rPr lang="sr-Cyrl-RS" sz="1200" dirty="0">
                <a:solidFill>
                  <a:schemeClr val="accent2">
                    <a:lumMod val="50000"/>
                  </a:schemeClr>
                </a:solidFill>
              </a:rPr>
              <a:t>Извор: </a:t>
            </a:r>
            <a:r>
              <a:rPr lang="sr-Latn-RS" sz="1200" dirty="0">
                <a:hlinkClick r:id="rId2"/>
              </a:rPr>
              <a:t>http://mduls.gov.rs/saopstenja/zastititi-i-one-koji-stite-zakon/?script=lat</a:t>
            </a:r>
            <a:endParaRPr lang="sr-Cyrl-RS" sz="1200" dirty="0"/>
          </a:p>
          <a:p>
            <a:pPr marL="45720" indent="0">
              <a:buNone/>
            </a:pPr>
            <a:endParaRPr lang="sr-Cyrl-RS" dirty="0"/>
          </a:p>
          <a:p>
            <a:endParaRPr lang="sr-Cyrl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VII) </a:t>
            </a:r>
            <a:r>
              <a:rPr lang="sr-Cyrl-RS" dirty="0"/>
              <a:t>увести незавини инспекцијски надзор над предузећем</a:t>
            </a:r>
          </a:p>
        </p:txBody>
      </p:sp>
      <p:pic>
        <p:nvPicPr>
          <p:cNvPr id="5128" name="Picture 8" descr="http://mduls.gov.rs/wp-content/uploads/inspekcija-ilustracij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52936"/>
            <a:ext cx="415049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8519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3686945" cy="4870121"/>
          </a:xfrm>
        </p:spPr>
        <p:txBody>
          <a:bodyPr/>
          <a:lstStyle/>
          <a:p>
            <a:endParaRPr lang="sr-Cyrl-RS" dirty="0"/>
          </a:p>
          <a:p>
            <a:endParaRPr lang="sr-Cyrl-RS" dirty="0"/>
          </a:p>
          <a:p>
            <a:r>
              <a:rPr lang="sr-Cyrl-RS" dirty="0"/>
              <a:t>Ретроактивно </a:t>
            </a:r>
          </a:p>
          <a:p>
            <a:endParaRPr lang="sr-Latn-RS" dirty="0"/>
          </a:p>
          <a:p>
            <a:r>
              <a:rPr lang="sr-Cyrl-RS" dirty="0"/>
              <a:t>Запослење</a:t>
            </a:r>
          </a:p>
          <a:p>
            <a:endParaRPr lang="sr-Cyrl-RS" dirty="0"/>
          </a:p>
          <a:p>
            <a:r>
              <a:rPr lang="sr-Cyrl-RS" dirty="0"/>
              <a:t>Стамбено решавање</a:t>
            </a:r>
          </a:p>
          <a:p>
            <a:endParaRPr lang="sr-Cyrl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VII)</a:t>
            </a:r>
            <a:r>
              <a:rPr lang="sr-Cyrl-RS" dirty="0"/>
              <a:t> Ревизија</a:t>
            </a:r>
          </a:p>
        </p:txBody>
      </p:sp>
      <p:pic>
        <p:nvPicPr>
          <p:cNvPr id="4" name="Picture 2" descr="Revizija Dautović d.o.o. – društvo za računovodstvo i reviziju – Grača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8960"/>
            <a:ext cx="448587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2185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6" cy="5040559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endParaRPr lang="ru-RU" dirty="0"/>
          </a:p>
          <a:p>
            <a:r>
              <a:rPr lang="ru-RU" dirty="0"/>
              <a:t>“Дуготрајно робовање и рђава управа могу толико збунити и унаказити схватање једног народа да здрав разум и прав суд њему отанчају и ослабе, да се потпуно извитопере. </a:t>
            </a:r>
          </a:p>
          <a:p>
            <a:r>
              <a:rPr lang="ru-RU" dirty="0"/>
              <a:t>Такав поремећен народ не може више да разликује не само добро од зла, него и своју сопствену корист од очигледне штете.” «Иво Андрић»</a:t>
            </a:r>
          </a:p>
          <a:p>
            <a:endParaRPr lang="ru-RU" dirty="0"/>
          </a:p>
          <a:p>
            <a:r>
              <a:rPr lang="ru-RU" dirty="0"/>
              <a:t>Природно право (</a:t>
            </a:r>
            <a:r>
              <a:rPr lang="sr-Latn-RS" dirty="0"/>
              <a:t>lat. lex naturalis</a:t>
            </a:r>
            <a:r>
              <a:rPr lang="ru-RU" dirty="0"/>
              <a:t>) заступа идеју права, које не произилази из ауторитета човека, него је више предложак (позитивног) права законски уређеног од стране човека, којег и легитимише. Оно је неоспорна дужност сваке државне инстанце и сваког човека. </a:t>
            </a:r>
            <a:r>
              <a:rPr lang="ru-RU" b="1" dirty="0"/>
              <a:t>Проистиче из божанског провиђења, из саме природе, а из људског </a:t>
            </a:r>
            <a:r>
              <a:rPr lang="sr-Cyrl-RS" b="1" dirty="0" smtClean="0"/>
              <a:t>разума.</a:t>
            </a:r>
            <a:endParaRPr lang="sr-Cyrl-RS" sz="1300" dirty="0">
              <a:hlinkClick r:id="rId2"/>
            </a:endParaRPr>
          </a:p>
          <a:p>
            <a:endParaRPr lang="sr-Cyrl-RS" sz="1300" dirty="0">
              <a:hlinkClick r:id="rId2"/>
            </a:endParaRPr>
          </a:p>
          <a:p>
            <a:endParaRPr lang="sr-Cyrl-RS" sz="1300" dirty="0">
              <a:hlinkClick r:id="rId2"/>
            </a:endParaRPr>
          </a:p>
          <a:p>
            <a:r>
              <a:rPr lang="sr-Cyrl-RS" sz="1400" dirty="0">
                <a:solidFill>
                  <a:schemeClr val="accent2">
                    <a:lumMod val="50000"/>
                  </a:schemeClr>
                </a:solidFill>
              </a:rPr>
              <a:t>Извор: </a:t>
            </a:r>
            <a:r>
              <a:rPr lang="sr-Latn-RS" sz="1300" dirty="0">
                <a:hlinkClick r:id="rId2"/>
              </a:rPr>
              <a:t>https://www.goodreads.com/quotes/161001-dugotrajno-robovanje-i-rdjava-uprava-mogu-toliko-zbuniti-i-unakaziti</a:t>
            </a:r>
            <a:endParaRPr lang="sr-Cyrl-RS" sz="1300" dirty="0"/>
          </a:p>
          <a:p>
            <a:endParaRPr lang="sr-Cyrl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(</a:t>
            </a:r>
            <a:r>
              <a:rPr lang="sr-Latn-RS" dirty="0"/>
              <a:t>VII) </a:t>
            </a:r>
            <a:r>
              <a:rPr lang="ru-RU" dirty="0"/>
              <a:t>Цитати:</a:t>
            </a: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3240046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2230590"/>
            <a:ext cx="8640959" cy="105439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sr-Cyrl-RS" sz="4000" dirty="0"/>
              <a:t>ХВАЛА НА ПАЖЊИ</a:t>
            </a:r>
            <a:endParaRPr lang="sr-Latn-RS" sz="4000" dirty="0"/>
          </a:p>
        </p:txBody>
      </p:sp>
      <p:pic>
        <p:nvPicPr>
          <p:cNvPr id="4" name="Picture 2" descr="C:\Users\aleksandar.vranic\Desktop\Slika vu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207" y="3117776"/>
            <a:ext cx="4284846" cy="33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796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1874181"/>
              </p:ext>
            </p:extLst>
          </p:nvPr>
        </p:nvGraphicFramePr>
        <p:xfrm>
          <a:off x="179512" y="1628800"/>
          <a:ext cx="871296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(I) </a:t>
            </a:r>
            <a:r>
              <a:rPr lang="sr-Cyrl-RS" dirty="0"/>
              <a:t>Просечне зараде у јавним предузећима</a:t>
            </a:r>
          </a:p>
        </p:txBody>
      </p:sp>
      <p:sp>
        <p:nvSpPr>
          <p:cNvPr id="5" name="Rectangle 4"/>
          <p:cNvSpPr/>
          <p:nvPr/>
        </p:nvSpPr>
        <p:spPr>
          <a:xfrm>
            <a:off x="4788024" y="5589240"/>
            <a:ext cx="417646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sr-Cyrl-RS" sz="1200" dirty="0">
                <a:solidFill>
                  <a:schemeClr val="accent2">
                    <a:lumMod val="50000"/>
                  </a:schemeClr>
                </a:solidFill>
              </a:rPr>
              <a:t>Извор: Блиц бизнис; </a:t>
            </a:r>
          </a:p>
          <a:p>
            <a:r>
              <a:rPr lang="sr-Latn-RS" sz="1200" dirty="0">
                <a:hlinkClick r:id="rId3"/>
              </a:rPr>
              <a:t>https://www.docsity.com/sr/komercijalna-banka-upravljanje-ljudskim-resursima/4437735/</a:t>
            </a:r>
            <a:endParaRPr lang="sr-Cyrl-RS" sz="1200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933582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8209802"/>
              </p:ext>
            </p:extLst>
          </p:nvPr>
        </p:nvGraphicFramePr>
        <p:xfrm>
          <a:off x="179512" y="1628800"/>
          <a:ext cx="8784976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(I) </a:t>
            </a:r>
            <a:r>
              <a:rPr lang="sr-Cyrl-RS" dirty="0"/>
              <a:t>Просечне зараде у јавним предузећима</a:t>
            </a:r>
          </a:p>
        </p:txBody>
      </p:sp>
      <p:sp>
        <p:nvSpPr>
          <p:cNvPr id="5" name="Rectangle 4"/>
          <p:cNvSpPr/>
          <p:nvPr/>
        </p:nvSpPr>
        <p:spPr>
          <a:xfrm>
            <a:off x="6732240" y="5589240"/>
            <a:ext cx="22322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sz="12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sr-Cyrl-RS" sz="1200" dirty="0">
                <a:solidFill>
                  <a:schemeClr val="accent2">
                    <a:lumMod val="50000"/>
                  </a:schemeClr>
                </a:solidFill>
              </a:rPr>
              <a:t>       Извор: Блиц бизнис; </a:t>
            </a:r>
          </a:p>
          <a:p>
            <a:r>
              <a:rPr lang="sr-Latn-RS" sz="1200" dirty="0">
                <a:hlinkClick r:id="rId3"/>
              </a:rPr>
              <a:t>https://www.docsity.com/sr/komercijalna-banka-upravljanje-ljudskim-resursima/4437735/</a:t>
            </a:r>
            <a:endParaRPr lang="sr-Cyrl-RS" sz="1200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9651658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3163</TotalTime>
  <Words>4239</Words>
  <Application>Microsoft Office PowerPoint</Application>
  <PresentationFormat>On-screen Show (4:3)</PresentationFormat>
  <Paragraphs>781</Paragraphs>
  <Slides>78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4" baseType="lpstr">
      <vt:lpstr>Arial</vt:lpstr>
      <vt:lpstr>Calibri</vt:lpstr>
      <vt:lpstr>Franklin Gothic Medium</vt:lpstr>
      <vt:lpstr>Wingdings</vt:lpstr>
      <vt:lpstr>Wingdings 2</vt:lpstr>
      <vt:lpstr>Grid</vt:lpstr>
      <vt:lpstr>УНАПРЕЂЕЊЕ ЗАПОСЛЕНИХ И јавног ПРЕДУЗЕЋА ПОШТА СРБИЈЕ  </vt:lpstr>
      <vt:lpstr>(I) систем управљања</vt:lpstr>
      <vt:lpstr>(I) финансијска анализа пословања и индикатори</vt:lpstr>
      <vt:lpstr>(I) Адекватна плата</vt:lpstr>
      <vt:lpstr>(I) Просечна месечна нето зарада по запосленом у динарима</vt:lpstr>
      <vt:lpstr>(I) КуповнА моћ становништва</vt:lpstr>
      <vt:lpstr>(I) Просечна зарада у републици србији</vt:lpstr>
      <vt:lpstr>(I) Просечне зараде у јавним предузећима</vt:lpstr>
      <vt:lpstr>(I) Просечне зараде у јавним предузећима</vt:lpstr>
      <vt:lpstr>(I) Просек плата у свим јавним предузећима </vt:lpstr>
      <vt:lpstr>(I) плате у јавним предузећима</vt:lpstr>
      <vt:lpstr>(II) контрола кадра на високим функцијама</vt:lpstr>
      <vt:lpstr>(II) Потребно је оформити посебну комисију</vt:lpstr>
      <vt:lpstr>(II) Независну комисију могу сачињавати</vt:lpstr>
      <vt:lpstr>директори су често</vt:lpstr>
      <vt:lpstr> (II) Гласање може бити на два начина:  </vt:lpstr>
      <vt:lpstr>(II) Путем презентације представити програм</vt:lpstr>
      <vt:lpstr>(II) достављање извештаја о пословању</vt:lpstr>
      <vt:lpstr>(II) одбрана функције</vt:lpstr>
      <vt:lpstr>(II) Екстерни конкурси</vt:lpstr>
      <vt:lpstr>(II) дати могућност новом и младом кадру</vt:lpstr>
      <vt:lpstr>(II) Провера диплома</vt:lpstr>
      <vt:lpstr>(II) Банка поштанска штедионица</vt:lpstr>
      <vt:lpstr>(III) опструкције поводом напредовања</vt:lpstr>
      <vt:lpstr>(III) напредовање на послу по заслугама</vt:lpstr>
      <vt:lpstr>  (III) предлажe се решење: оснивање нове независне комисије   </vt:lpstr>
      <vt:lpstr>(III) увести три категорије за напредовање</vt:lpstr>
      <vt:lpstr>(III) интерни образац за напредовање запосленог</vt:lpstr>
      <vt:lpstr> (III) Европска социјална повеља </vt:lpstr>
      <vt:lpstr>(III) Ко може да цени нечији рад</vt:lpstr>
      <vt:lpstr>(III) а) манипулација са унапређењима</vt:lpstr>
      <vt:lpstr>(III) б) манипулација са пројектима</vt:lpstr>
      <vt:lpstr>(III) Производ асимилације у друге државе</vt:lpstr>
      <vt:lpstr>(III) Добра и лоша пословна атмосвера</vt:lpstr>
      <vt:lpstr>(III) однос према запосленом</vt:lpstr>
      <vt:lpstr>(III) Применити методологију истраживања</vt:lpstr>
      <vt:lpstr>(III) Управљање људским ресурсима </vt:lpstr>
      <vt:lpstr>(III) Основни принцип људских ресурса</vt:lpstr>
      <vt:lpstr>(III) Циљеви у компанији</vt:lpstr>
      <vt:lpstr>(III) Основне улоге менаџмента људских ресурса</vt:lpstr>
      <vt:lpstr>(III) Регрутовање кадрова</vt:lpstr>
      <vt:lpstr>(III) Селекције кандидата</vt:lpstr>
      <vt:lpstr>(III) Управљање стресом на раду</vt:lpstr>
      <vt:lpstr>(III) Превазилажење стреса</vt:lpstr>
      <vt:lpstr>(III) Мерење мотивације</vt:lpstr>
      <vt:lpstr>(III) Разлог опструктивног рада виших инстанци у предузећу </vt:lpstr>
      <vt:lpstr>(III) награђивање радне успешности</vt:lpstr>
      <vt:lpstr>(III) Како би се превазишла ситуација потребно је:</vt:lpstr>
      <vt:lpstr>(IV) покретач иновација доприноси</vt:lpstr>
      <vt:lpstr>(IV) процес иновације</vt:lpstr>
      <vt:lpstr>(IV) иновативност је императив предузећа</vt:lpstr>
      <vt:lpstr>(V) Високе позиције у предузећу</vt:lpstr>
      <vt:lpstr>(V) Досадашње процедуре не показују ефикасност или у малој мери </vt:lpstr>
      <vt:lpstr>(V) Поштански дрон</vt:lpstr>
      <vt:lpstr>(V) Електрично доставно возило за потребе поште</vt:lpstr>
      <vt:lpstr>(V) поштанска пошиљка у Аустрији се испоручује на CO2 неутралан начин</vt:lpstr>
      <vt:lpstr>(V) увођење Инфраструктуре у пошту</vt:lpstr>
      <vt:lpstr>(V) извори финансирања пројекта</vt:lpstr>
      <vt:lpstr>(V) да ли предлагати пошти пројекат?</vt:lpstr>
      <vt:lpstr>(V) ИНовациони центар </vt:lpstr>
      <vt:lpstr>(VI) а) Предлог за побољшање поступка у процедури</vt:lpstr>
      <vt:lpstr>(VI) б) Предлог за побољшање поступка у процедури</vt:lpstr>
      <vt:lpstr>(VI) Уколико директор потпише пројектну идеју </vt:lpstr>
      <vt:lpstr>(VI) Предлог је да се направи допуна или измена процедуре</vt:lpstr>
      <vt:lpstr>(VI) гласање организационих целина</vt:lpstr>
      <vt:lpstr>(VI) релевантан и коначан одговор</vt:lpstr>
      <vt:lpstr>(VI) Уколико после предлога постоји могућност да се не добије одговор</vt:lpstr>
      <vt:lpstr>(VI) Процедура мора бити јасна и недвосмислена</vt:lpstr>
      <vt:lpstr>(VI) решење за превазилажење административних пропуста </vt:lpstr>
      <vt:lpstr>(VI) По аутоматизму треба да следи за предлагача пројектне идеје</vt:lpstr>
      <vt:lpstr> (VI) Пошти Србије је предложено до сада увођење: </vt:lpstr>
      <vt:lpstr>(VII) Да ли су запослени заслужили бољи стандард </vt:lpstr>
      <vt:lpstr>(VII) синдикално деловање</vt:lpstr>
      <vt:lpstr>(VII) За превазилажење ситуације у предузећу</vt:lpstr>
      <vt:lpstr>(VII) увести незавини инспекцијски надзор над предузећем</vt:lpstr>
      <vt:lpstr>(VII) Ревизија</vt:lpstr>
      <vt:lpstr>(VII) Цитати:</vt:lpstr>
      <vt:lpstr>PowerPoint Presentation</vt:lpstr>
    </vt:vector>
  </TitlesOfParts>
  <Company>JP Posta Srbije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ПРЕЗЕНТАЦИЈА</dc:title>
  <dc:creator>NN</dc:creator>
  <cp:lastModifiedBy>nn</cp:lastModifiedBy>
  <cp:revision>194</cp:revision>
  <dcterms:created xsi:type="dcterms:W3CDTF">2020-09-07T08:24:10Z</dcterms:created>
  <dcterms:modified xsi:type="dcterms:W3CDTF">2020-12-16T17:17:44Z</dcterms:modified>
</cp:coreProperties>
</file>